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5" r:id="rId2"/>
    <p:sldId id="266" r:id="rId3"/>
    <p:sldId id="261" r:id="rId4"/>
    <p:sldId id="315" r:id="rId5"/>
    <p:sldId id="323" r:id="rId6"/>
    <p:sldId id="316" r:id="rId7"/>
    <p:sldId id="321" r:id="rId8"/>
    <p:sldId id="320" r:id="rId9"/>
    <p:sldId id="317" r:id="rId10"/>
    <p:sldId id="318" r:id="rId11"/>
    <p:sldId id="322" r:id="rId12"/>
    <p:sldId id="291" r:id="rId13"/>
    <p:sldId id="264" r:id="rId14"/>
    <p:sldId id="288" r:id="rId15"/>
    <p:sldId id="293" r:id="rId16"/>
    <p:sldId id="270" r:id="rId17"/>
    <p:sldId id="299" r:id="rId18"/>
    <p:sldId id="313" r:id="rId19"/>
    <p:sldId id="311" r:id="rId20"/>
    <p:sldId id="310" r:id="rId21"/>
    <p:sldId id="308" r:id="rId22"/>
    <p:sldId id="300" r:id="rId23"/>
    <p:sldId id="319" r:id="rId24"/>
    <p:sldId id="303" r:id="rId25"/>
    <p:sldId id="295" r:id="rId26"/>
    <p:sldId id="302" r:id="rId27"/>
    <p:sldId id="30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7" autoAdjust="0"/>
    <p:restoredTop sz="84835" autoAdjust="0"/>
  </p:normalViewPr>
  <p:slideViewPr>
    <p:cSldViewPr>
      <p:cViewPr varScale="1">
        <p:scale>
          <a:sx n="75" d="100"/>
          <a:sy n="75" d="100"/>
        </p:scale>
        <p:origin x="1555" y="-30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5B9BD5"/>
            </a:solidFill>
            <a:ln w="25382">
              <a:noFill/>
            </a:ln>
          </c:spPr>
          <c:invertIfNegative val="0"/>
          <c:dPt>
            <c:idx val="0"/>
            <c:invertIfNegative val="0"/>
            <c:bubble3D val="0"/>
            <c:spPr>
              <a:solidFill>
                <a:srgbClr val="548235"/>
              </a:solidFill>
              <a:ln w="25382">
                <a:noFill/>
              </a:ln>
            </c:spPr>
            <c:extLst xmlns:c16r2="http://schemas.microsoft.com/office/drawing/2015/06/chart">
              <c:ext xmlns:c16="http://schemas.microsoft.com/office/drawing/2014/chart" uri="{C3380CC4-5D6E-409C-BE32-E72D297353CC}">
                <c16:uniqueId val="{00000001-3917-4C62-A2A5-FD598E5DA8DC}"/>
              </c:ext>
            </c:extLst>
          </c:dPt>
          <c:dPt>
            <c:idx val="1"/>
            <c:invertIfNegative val="0"/>
            <c:bubble3D val="0"/>
            <c:spPr>
              <a:solidFill>
                <a:srgbClr val="FCF305"/>
              </a:solidFill>
              <a:ln w="12691">
                <a:solidFill>
                  <a:srgbClr val="FCF305"/>
                </a:solidFill>
                <a:prstDash val="solid"/>
              </a:ln>
            </c:spPr>
            <c:extLst xmlns:c16r2="http://schemas.microsoft.com/office/drawing/2015/06/chart">
              <c:ext xmlns:c16="http://schemas.microsoft.com/office/drawing/2014/chart" uri="{C3380CC4-5D6E-409C-BE32-E72D297353CC}">
                <c16:uniqueId val="{00000003-3917-4C62-A2A5-FD598E5DA8DC}"/>
              </c:ext>
            </c:extLst>
          </c:dPt>
          <c:dPt>
            <c:idx val="2"/>
            <c:invertIfNegative val="0"/>
            <c:bubble3D val="0"/>
            <c:spPr>
              <a:solidFill>
                <a:srgbClr val="C00000"/>
              </a:solidFill>
              <a:ln w="25382">
                <a:noFill/>
              </a:ln>
            </c:spPr>
            <c:extLst xmlns:c16r2="http://schemas.microsoft.com/office/drawing/2015/06/chart">
              <c:ext xmlns:c16="http://schemas.microsoft.com/office/drawing/2014/chart" uri="{C3380CC4-5D6E-409C-BE32-E72D297353CC}">
                <c16:uniqueId val="{00000005-3917-4C62-A2A5-FD598E5DA8DC}"/>
              </c:ext>
            </c:extLst>
          </c:dPt>
          <c:dLbls>
            <c:dLbl>
              <c:idx val="0"/>
              <c:layout>
                <c:manualLayout>
                  <c:x val="-6.4399271426195401E-3"/>
                  <c:y val="-1.7556923892194501E-2"/>
                </c:manualLayout>
              </c:layout>
              <c:tx>
                <c:rich>
                  <a:bodyPr/>
                  <a:lstStyle/>
                  <a:p>
                    <a:pPr>
                      <a:defRPr sz="3198"/>
                    </a:pPr>
                    <a:r>
                      <a:rPr lang="en-US" dirty="0"/>
                      <a:t>70%</a:t>
                    </a:r>
                  </a:p>
                </c:rich>
              </c:tx>
              <c:spPr>
                <a:noFill/>
                <a:ln w="25382">
                  <a:noFill/>
                </a:ln>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917-4C62-A2A5-FD598E5DA8DC}"/>
                </c:ext>
                <c:ext xmlns:c15="http://schemas.microsoft.com/office/drawing/2012/chart" uri="{CE6537A1-D6FC-4f65-9D91-7224C49458BB}">
                  <c15:layout/>
                </c:ext>
              </c:extLst>
            </c:dLbl>
            <c:dLbl>
              <c:idx val="1"/>
              <c:layout/>
              <c:tx>
                <c:rich>
                  <a:bodyPr/>
                  <a:lstStyle/>
                  <a:p>
                    <a:pPr>
                      <a:defRPr sz="3198"/>
                    </a:pPr>
                    <a:r>
                      <a:rPr lang="en-US" dirty="0"/>
                      <a:t>20%</a:t>
                    </a:r>
                  </a:p>
                </c:rich>
              </c:tx>
              <c:spPr>
                <a:noFill/>
                <a:ln w="25382">
                  <a:noFill/>
                </a:ln>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917-4C62-A2A5-FD598E5DA8DC}"/>
                </c:ext>
                <c:ext xmlns:c15="http://schemas.microsoft.com/office/drawing/2012/chart" uri="{CE6537A1-D6FC-4f65-9D91-7224C49458BB}">
                  <c15:layout/>
                </c:ext>
              </c:extLst>
            </c:dLbl>
            <c:dLbl>
              <c:idx val="2"/>
              <c:layout>
                <c:manualLayout>
                  <c:x val="-9.6598907139294199E-3"/>
                  <c:y val="-8.7783467446964098E-3"/>
                </c:manualLayout>
              </c:layout>
              <c:tx>
                <c:rich>
                  <a:bodyPr/>
                  <a:lstStyle/>
                  <a:p>
                    <a:pPr>
                      <a:defRPr sz="3198"/>
                    </a:pPr>
                    <a:r>
                      <a:rPr lang="en-US" dirty="0"/>
                      <a:t>5%</a:t>
                    </a:r>
                  </a:p>
                </c:rich>
              </c:tx>
              <c:spPr>
                <a:noFill/>
                <a:ln w="25382">
                  <a:noFill/>
                </a:ln>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917-4C62-A2A5-FD598E5DA8DC}"/>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Sheet1!$A$2:$A$4</c:f>
              <c:strCache>
                <c:ptCount val="3"/>
                <c:pt idx="0">
                  <c:v>Desire</c:v>
                </c:pt>
                <c:pt idx="1">
                  <c:v>Enroll</c:v>
                </c:pt>
                <c:pt idx="2">
                  <c:v>Graduate</c:v>
                </c:pt>
              </c:strCache>
            </c:strRef>
          </c:cat>
          <c:val>
            <c:numRef>
              <c:f>Sheet1!$B$2:$B$4</c:f>
              <c:numCache>
                <c:formatCode>General</c:formatCode>
                <c:ptCount val="3"/>
                <c:pt idx="0">
                  <c:v>70</c:v>
                </c:pt>
                <c:pt idx="1">
                  <c:v>20</c:v>
                </c:pt>
                <c:pt idx="2">
                  <c:v>5</c:v>
                </c:pt>
              </c:numCache>
            </c:numRef>
          </c:val>
          <c:extLst xmlns:c16r2="http://schemas.microsoft.com/office/drawing/2015/06/chart">
            <c:ext xmlns:c16="http://schemas.microsoft.com/office/drawing/2014/chart" uri="{C3380CC4-5D6E-409C-BE32-E72D297353CC}">
              <c16:uniqueId val="{00000006-3917-4C62-A2A5-FD598E5DA8DC}"/>
            </c:ext>
          </c:extLst>
        </c:ser>
        <c:dLbls>
          <c:showLegendKey val="0"/>
          <c:showVal val="0"/>
          <c:showCatName val="0"/>
          <c:showSerName val="0"/>
          <c:showPercent val="0"/>
          <c:showBubbleSize val="0"/>
        </c:dLbls>
        <c:gapWidth val="150"/>
        <c:axId val="327020160"/>
        <c:axId val="327020720"/>
      </c:barChart>
      <c:catAx>
        <c:axId val="327020160"/>
        <c:scaling>
          <c:orientation val="minMax"/>
        </c:scaling>
        <c:delete val="0"/>
        <c:axPos val="b"/>
        <c:numFmt formatCode="General" sourceLinked="1"/>
        <c:majorTickMark val="out"/>
        <c:minorTickMark val="none"/>
        <c:tickLblPos val="nextTo"/>
        <c:spPr>
          <a:ln w="3173">
            <a:solidFill>
              <a:srgbClr val="808080"/>
            </a:solidFill>
            <a:prstDash val="solid"/>
          </a:ln>
        </c:spPr>
        <c:crossAx val="327020720"/>
        <c:crosses val="autoZero"/>
        <c:auto val="1"/>
        <c:lblAlgn val="ctr"/>
        <c:lblOffset val="100"/>
        <c:noMultiLvlLbl val="0"/>
      </c:catAx>
      <c:valAx>
        <c:axId val="327020720"/>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crossAx val="327020160"/>
        <c:crosses val="autoZero"/>
        <c:crossBetween val="between"/>
      </c:valAx>
      <c:spPr>
        <a:noFill/>
        <a:ln w="25382">
          <a:noFill/>
        </a:ln>
      </c:spPr>
    </c:plotArea>
    <c:plotVisOnly val="1"/>
    <c:dispBlanksAs val="gap"/>
    <c:showDLblsOverMax val="0"/>
  </c:chart>
  <c:spPr>
    <a:noFill/>
    <a:ln>
      <a:noFill/>
    </a:ln>
  </c:spPr>
  <c:txPr>
    <a:bodyPr/>
    <a:lstStyle/>
    <a:p>
      <a:pPr>
        <a:defRPr sz="1799"/>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02C1077-CF56-4F6C-BB96-E003C9D2CC05}" type="datetimeFigureOut">
              <a:rPr lang="en-US" smtClean="0"/>
              <a:t>5/1/2018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2AC141F-9AE6-416A-B607-56265DA30C06}" type="slidenum">
              <a:rPr lang="en-US" smtClean="0"/>
              <a:t>‹#›</a:t>
            </a:fld>
            <a:endParaRPr lang="en-US"/>
          </a:p>
        </p:txBody>
      </p:sp>
    </p:spTree>
    <p:extLst>
      <p:ext uri="{BB962C8B-B14F-4D97-AF65-F5344CB8AC3E}">
        <p14:creationId xmlns:p14="http://schemas.microsoft.com/office/powerpoint/2010/main" val="359422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8ED2517-B6EC-45E2-B391-1F67B0943EA4}" type="datetimeFigureOut">
              <a:rPr lang="en-US" smtClean="0"/>
              <a:t>5/1/2018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DB942F-9FF0-49D9-8D4B-C7896CCE834A}" type="slidenum">
              <a:rPr lang="en-US" smtClean="0"/>
              <a:t>‹#›</a:t>
            </a:fld>
            <a:endParaRPr lang="en-US"/>
          </a:p>
        </p:txBody>
      </p:sp>
    </p:spTree>
    <p:extLst>
      <p:ext uri="{BB962C8B-B14F-4D97-AF65-F5344CB8AC3E}">
        <p14:creationId xmlns:p14="http://schemas.microsoft.com/office/powerpoint/2010/main" val="423984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ongress.gov/member/vern-buchanan/B001260?q=%7b%22search%22:%5b%22Bass+foster+care+extension%22%5d%7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ngress.gov/member/don-young/Y00003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ngress.gov/member/don-young/Y00003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60D696D-3894-4F09-B7C8-249484AEF12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8284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Maryland was the only state</a:t>
            </a:r>
            <a:r>
              <a:rPr lang="en-US" baseline="0" dirty="0" smtClean="0"/>
              <a:t> we found to allow: </a:t>
            </a:r>
            <a:r>
              <a:rPr lang="en-US" sz="1200" dirty="0" smtClean="0">
                <a:solidFill>
                  <a:srgbClr val="FF0000"/>
                </a:solidFill>
                <a:latin typeface="Arial" panose="020B0604020202020204" pitchFamily="34" charset="0"/>
                <a:cs typeface="Arial" panose="020B0604020202020204" pitchFamily="34" charset="0"/>
              </a:rPr>
              <a:t>a younger sibling also placed in the same adoptive or guardianship home</a:t>
            </a:r>
            <a:r>
              <a:rPr lang="en-US" sz="1200" baseline="0" dirty="0" smtClean="0">
                <a:solidFill>
                  <a:srgbClr val="FF0000"/>
                </a:solidFill>
                <a:latin typeface="Arial" panose="020B0604020202020204" pitchFamily="34" charset="0"/>
                <a:cs typeface="Arial" panose="020B0604020202020204" pitchFamily="34" charset="0"/>
              </a:rPr>
              <a:t> to be eligible for GAP.  </a:t>
            </a:r>
            <a:endParaRPr lang="en-US" baseline="0" dirty="0" smtClean="0"/>
          </a:p>
          <a:p>
            <a:endParaRPr lang="en-US" dirty="0" smtClean="0"/>
          </a:p>
          <a:p>
            <a:r>
              <a:rPr lang="en-US" dirty="0" smtClean="0"/>
              <a:t>Maryland</a:t>
            </a:r>
            <a:r>
              <a:rPr lang="en-US" baseline="0" dirty="0" smtClean="0"/>
              <a:t> is one of only a few states including NJ who allows homeless youth to also be eligible for the tuition waiver. </a:t>
            </a:r>
            <a:endParaRPr lang="en-US" dirty="0" smtClean="0"/>
          </a:p>
          <a:p>
            <a:endParaRPr lang="en-US" dirty="0" smtClean="0"/>
          </a:p>
          <a:p>
            <a:endParaRPr lang="en-US" dirty="0" smtClean="0"/>
          </a:p>
          <a:p>
            <a:r>
              <a:rPr lang="en-US" dirty="0" smtClean="0"/>
              <a:t>http</a:t>
            </a:r>
            <a:r>
              <a:rPr lang="en-US" dirty="0"/>
              <a:t>://</a:t>
            </a:r>
            <a:r>
              <a:rPr lang="en-US" dirty="0" err="1"/>
              <a:t>mhec.maryland.gov</a:t>
            </a:r>
            <a:r>
              <a:rPr lang="en-US" dirty="0"/>
              <a:t>/preparing/Pages/</a:t>
            </a:r>
            <a:r>
              <a:rPr lang="en-US" dirty="0" err="1"/>
              <a:t>FinancialAid</a:t>
            </a:r>
            <a:r>
              <a:rPr lang="en-US" dirty="0"/>
              <a:t>/</a:t>
            </a:r>
            <a:r>
              <a:rPr lang="en-US" dirty="0" err="1"/>
              <a:t>ProgramDescriptions</a:t>
            </a:r>
            <a:r>
              <a:rPr lang="en-US" dirty="0"/>
              <a:t>/</a:t>
            </a:r>
            <a:r>
              <a:rPr lang="en-US" dirty="0" err="1" smtClean="0"/>
              <a:t>prog_fostercare.aspx</a:t>
            </a:r>
            <a:endParaRPr lang="en-US" dirty="0" smtClean="0"/>
          </a:p>
          <a:p>
            <a:endParaRPr lang="en-US" dirty="0" smtClean="0"/>
          </a:p>
          <a:p>
            <a:pPr>
              <a:spcBef>
                <a:spcPts val="0"/>
              </a:spcBef>
              <a:buFont typeface="Wingdings" charset="2"/>
              <a:buChar char="u"/>
            </a:pPr>
            <a:r>
              <a:rPr lang="en-US" sz="1200" dirty="0" smtClean="0">
                <a:latin typeface="Arial" panose="020B0604020202020204" pitchFamily="34" charset="0"/>
                <a:cs typeface="Arial" panose="020B0604020202020204" pitchFamily="34" charset="0"/>
              </a:rPr>
              <a:t>Students must file FAFSA annually &amp;</a:t>
            </a:r>
          </a:p>
          <a:p>
            <a:pPr>
              <a:spcBef>
                <a:spcPts val="0"/>
              </a:spcBef>
              <a:buFont typeface="Wingdings" charset="2"/>
              <a:buChar char="u"/>
            </a:pPr>
            <a:r>
              <a:rPr lang="en-US" sz="1200" dirty="0" smtClean="0">
                <a:latin typeface="Arial" panose="020B0604020202020204" pitchFamily="34" charset="0"/>
                <a:cs typeface="Arial" panose="020B0604020202020204" pitchFamily="34" charset="0"/>
              </a:rPr>
              <a:t>Be enrolled full or part time for a college degree  </a:t>
            </a:r>
          </a:p>
          <a:p>
            <a:endParaRPr lang="en-US" dirty="0"/>
          </a:p>
          <a:p>
            <a:pPr>
              <a:spcBef>
                <a:spcPts val="0"/>
              </a:spcBef>
              <a:buFont typeface="Wingdings" charset="2"/>
              <a:buNone/>
            </a:pPr>
            <a:r>
              <a:rPr lang="en-US" sz="1200" dirty="0" smtClean="0">
                <a:latin typeface="Arial" panose="020B0604020202020204" pitchFamily="34" charset="0"/>
                <a:cs typeface="Arial" panose="020B0604020202020204" pitchFamily="34" charset="0"/>
              </a:rPr>
              <a:t>Does not cover room &amp; board, books, transportation.</a:t>
            </a:r>
          </a:p>
          <a:p>
            <a:pPr>
              <a:spcBef>
                <a:spcPts val="0"/>
              </a:spcBef>
              <a:buFont typeface="Wingdings" charset="2"/>
              <a:buChar char="u"/>
            </a:pPr>
            <a:r>
              <a:rPr lang="en-US" sz="1200" dirty="0" smtClean="0">
                <a:latin typeface="Arial" panose="020B0604020202020204" pitchFamily="34" charset="0"/>
                <a:cs typeface="Arial" panose="020B0604020202020204" pitchFamily="34" charset="0"/>
              </a:rPr>
              <a:t>Maintain satisfactory academic progress </a:t>
            </a:r>
          </a:p>
          <a:p>
            <a:endParaRPr lang="en-US" dirty="0"/>
          </a:p>
        </p:txBody>
      </p:sp>
      <p:sp>
        <p:nvSpPr>
          <p:cNvPr id="4" name="Slide Number Placeholder 3"/>
          <p:cNvSpPr>
            <a:spLocks noGrp="1"/>
          </p:cNvSpPr>
          <p:nvPr>
            <p:ph type="sldNum" sz="quarter" idx="10"/>
          </p:nvPr>
        </p:nvSpPr>
        <p:spPr/>
        <p:txBody>
          <a:bodyPr/>
          <a:lstStyle/>
          <a:p>
            <a:fld id="{860D696D-3894-4F09-B7C8-249484AEF123}" type="slidenum">
              <a:rPr lang="en-US" smtClean="0"/>
              <a:pPr/>
              <a:t>11</a:t>
            </a:fld>
            <a:endParaRPr lang="en-US" dirty="0"/>
          </a:p>
        </p:txBody>
      </p:sp>
    </p:spTree>
    <p:extLst>
      <p:ext uri="{BB962C8B-B14F-4D97-AF65-F5344CB8AC3E}">
        <p14:creationId xmlns:p14="http://schemas.microsoft.com/office/powerpoint/2010/main" val="97038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B942F-9FF0-49D9-8D4B-C7896CCE834A}" type="slidenum">
              <a:rPr lang="en-US" smtClean="0"/>
              <a:t>12</a:t>
            </a:fld>
            <a:endParaRPr lang="en-US"/>
          </a:p>
        </p:txBody>
      </p:sp>
    </p:spTree>
    <p:extLst>
      <p:ext uri="{BB962C8B-B14F-4D97-AF65-F5344CB8AC3E}">
        <p14:creationId xmlns:p14="http://schemas.microsoft.com/office/powerpoint/2010/main" val="351258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Char char="v"/>
            </a:pPr>
            <a:r>
              <a:rPr lang="en-US" dirty="0"/>
              <a:t>Analysis restricted to programs with state legislation or policies authorizing tuition waivers in operation over the 2014-2015 academic year.</a:t>
            </a:r>
          </a:p>
          <a:p>
            <a:pPr>
              <a:buFont typeface="Wingdings" charset="2"/>
              <a:buChar char="v"/>
            </a:pPr>
            <a:r>
              <a:rPr lang="en-US" dirty="0"/>
              <a:t>Other states have private scholarships- or other grants not included in this analysis</a:t>
            </a:r>
          </a:p>
          <a:p>
            <a:pPr>
              <a:buFont typeface="Wingdings" charset="2"/>
              <a:buChar char="v"/>
            </a:pPr>
            <a:r>
              <a:rPr lang="en-US" dirty="0"/>
              <a:t>Only 4 states had both rep governor</a:t>
            </a:r>
            <a:r>
              <a:rPr lang="en-US" baseline="0" dirty="0"/>
              <a:t> and legislatures at the time this passed: AK, AZ, KS and VA</a:t>
            </a:r>
            <a:endParaRPr lang="en-US" dirty="0"/>
          </a:p>
        </p:txBody>
      </p:sp>
      <p:sp>
        <p:nvSpPr>
          <p:cNvPr id="4" name="Slide Number Placeholder 3"/>
          <p:cNvSpPr>
            <a:spLocks noGrp="1"/>
          </p:cNvSpPr>
          <p:nvPr>
            <p:ph type="sldNum" sz="quarter" idx="10"/>
          </p:nvPr>
        </p:nvSpPr>
        <p:spPr/>
        <p:txBody>
          <a:bodyPr/>
          <a:lstStyle/>
          <a:p>
            <a:fld id="{860D696D-3894-4F09-B7C8-249484AEF123}" type="slidenum">
              <a:rPr lang="en-US" smtClean="0"/>
              <a:pPr/>
              <a:t>13</a:t>
            </a:fld>
            <a:endParaRPr lang="en-US" dirty="0"/>
          </a:p>
        </p:txBody>
      </p:sp>
    </p:spTree>
    <p:extLst>
      <p:ext uri="{BB962C8B-B14F-4D97-AF65-F5344CB8AC3E}">
        <p14:creationId xmlns:p14="http://schemas.microsoft.com/office/powerpoint/2010/main" val="415992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Maryland –youngest age</a:t>
            </a:r>
            <a:r>
              <a:rPr lang="en-US" baseline="0" dirty="0"/>
              <a:t> requirement</a:t>
            </a:r>
            <a:endParaRPr lang="en-US" dirty="0"/>
          </a:p>
        </p:txBody>
      </p:sp>
      <p:sp>
        <p:nvSpPr>
          <p:cNvPr id="4" name="Slide Number Placeholder 3"/>
          <p:cNvSpPr>
            <a:spLocks noGrp="1"/>
          </p:cNvSpPr>
          <p:nvPr>
            <p:ph type="sldNum" sz="quarter" idx="10"/>
          </p:nvPr>
        </p:nvSpPr>
        <p:spPr/>
        <p:txBody>
          <a:bodyPr/>
          <a:lstStyle/>
          <a:p>
            <a:fld id="{DDDB942F-9FF0-49D9-8D4B-C7896CCE834A}" type="slidenum">
              <a:rPr lang="en-US" smtClean="0"/>
              <a:t>15</a:t>
            </a:fld>
            <a:endParaRPr lang="en-US"/>
          </a:p>
        </p:txBody>
      </p:sp>
    </p:spTree>
    <p:extLst>
      <p:ext uri="{BB962C8B-B14F-4D97-AF65-F5344CB8AC3E}">
        <p14:creationId xmlns:p14="http://schemas.microsoft.com/office/powerpoint/2010/main" val="223122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0D696D-3894-4F09-B7C8-249484AEF123}" type="slidenum">
              <a:rPr lang="en-US" smtClean="0"/>
              <a:pPr/>
              <a:t>17</a:t>
            </a:fld>
            <a:endParaRPr lang="en-US" dirty="0"/>
          </a:p>
        </p:txBody>
      </p:sp>
    </p:spTree>
    <p:extLst>
      <p:ext uri="{BB962C8B-B14F-4D97-AF65-F5344CB8AC3E}">
        <p14:creationId xmlns:p14="http://schemas.microsoft.com/office/powerpoint/2010/main" val="970384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253 reintroduced by </a:t>
            </a:r>
            <a:r>
              <a:rPr lang="en-US" dirty="0" smtClean="0">
                <a:hlinkClick r:id="rId3"/>
              </a:rPr>
              <a:t>Rep. Buchanan, Vern [R-FL-16]</a:t>
            </a:r>
            <a:r>
              <a:rPr lang="en-US" dirty="0" smtClean="0"/>
              <a:t> and Sander</a:t>
            </a:r>
            <a:r>
              <a:rPr lang="en-US" baseline="0" dirty="0" smtClean="0"/>
              <a:t> Levin (MI-D) </a:t>
            </a:r>
            <a:r>
              <a:rPr lang="en-US" dirty="0" smtClean="0"/>
              <a:t>from the previous congress- strong bipartisan support in the House,</a:t>
            </a:r>
            <a:r>
              <a:rPr lang="en-US" baseline="0" dirty="0" smtClean="0"/>
              <a:t> hurdles to be overcome in the Senate. House pledged to pass the bill if the Senate takes it up.  Possible Interest in pushing this bill through CHIP reauthorization. </a:t>
            </a:r>
            <a:endParaRPr lang="en-US" dirty="0" smtClean="0"/>
          </a:p>
          <a:p>
            <a:r>
              <a:rPr lang="en-US" dirty="0" smtClean="0"/>
              <a:t>2847- FASO ,</a:t>
            </a:r>
            <a:r>
              <a:rPr lang="en-US" baseline="0" dirty="0" smtClean="0"/>
              <a:t> Reed, and Bass introduced in June 2017. Passed the house and now referred to Senate Finance Committee. Same exact provision as was in families first.  This was not a controversial provision in Families First, and the thought from the House is that although there is support for the larger FF bill, it might be better to pass smaller, but extremely meaningful provisions from within FF, than nothing at all. </a:t>
            </a:r>
            <a:endParaRPr lang="en-US" dirty="0"/>
          </a:p>
        </p:txBody>
      </p:sp>
      <p:sp>
        <p:nvSpPr>
          <p:cNvPr id="4" name="Slide Number Placeholder 3"/>
          <p:cNvSpPr>
            <a:spLocks noGrp="1"/>
          </p:cNvSpPr>
          <p:nvPr>
            <p:ph type="sldNum" sz="quarter" idx="10"/>
          </p:nvPr>
        </p:nvSpPr>
        <p:spPr/>
        <p:txBody>
          <a:bodyPr/>
          <a:lstStyle/>
          <a:p>
            <a:fld id="{DDDB942F-9FF0-49D9-8D4B-C7896CCE834A}" type="slidenum">
              <a:rPr lang="en-US" smtClean="0"/>
              <a:t>18</a:t>
            </a:fld>
            <a:endParaRPr lang="en-US"/>
          </a:p>
        </p:txBody>
      </p:sp>
    </p:spTree>
    <p:extLst>
      <p:ext uri="{BB962C8B-B14F-4D97-AF65-F5344CB8AC3E}">
        <p14:creationId xmlns:p14="http://schemas.microsoft.com/office/powerpoint/2010/main" val="3181089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Murray/Clark</a:t>
            </a:r>
            <a:r>
              <a:rPr lang="en-US" baseline="0" dirty="0" smtClean="0"/>
              <a:t> bill</a:t>
            </a:r>
          </a:p>
          <a:p>
            <a:r>
              <a:rPr lang="en-US" baseline="0" dirty="0" smtClean="0"/>
              <a:t>One republican on the HR bill (</a:t>
            </a:r>
            <a:r>
              <a:rPr lang="en-US" dirty="0" smtClean="0">
                <a:hlinkClick r:id="rId3"/>
              </a:rPr>
              <a:t>Rep. Young, Don [R-AK-At Large]</a:t>
            </a:r>
            <a:r>
              <a:rPr lang="en-US" dirty="0" smtClean="0"/>
              <a:t>)</a:t>
            </a:r>
            <a:endParaRPr lang="en-US" baseline="0" dirty="0" smtClean="0"/>
          </a:p>
          <a:p>
            <a:r>
              <a:rPr lang="en-US" dirty="0" smtClean="0"/>
              <a:t>New bill # pending for reintroduction</a:t>
            </a:r>
            <a:r>
              <a:rPr lang="en-US" baseline="0" dirty="0" smtClean="0"/>
              <a:t> in the 115</a:t>
            </a:r>
            <a:r>
              <a:rPr lang="en-US" baseline="30000" dirty="0" smtClean="0"/>
              <a:t>th</a:t>
            </a:r>
            <a:r>
              <a:rPr lang="en-US" baseline="0" dirty="0" smtClean="0"/>
              <a:t> Due out Sept 12th</a:t>
            </a:r>
            <a:endParaRPr lang="en-US" dirty="0"/>
          </a:p>
        </p:txBody>
      </p:sp>
      <p:sp>
        <p:nvSpPr>
          <p:cNvPr id="4" name="Slide Number Placeholder 3"/>
          <p:cNvSpPr>
            <a:spLocks noGrp="1"/>
          </p:cNvSpPr>
          <p:nvPr>
            <p:ph type="sldNum" sz="quarter" idx="10"/>
          </p:nvPr>
        </p:nvSpPr>
        <p:spPr/>
        <p:txBody>
          <a:bodyPr/>
          <a:lstStyle/>
          <a:p>
            <a:fld id="{DDDB942F-9FF0-49D9-8D4B-C7896CCE834A}" type="slidenum">
              <a:rPr lang="en-US" smtClean="0"/>
              <a:t>19</a:t>
            </a:fld>
            <a:endParaRPr lang="en-US"/>
          </a:p>
        </p:txBody>
      </p:sp>
    </p:spTree>
    <p:extLst>
      <p:ext uri="{BB962C8B-B14F-4D97-AF65-F5344CB8AC3E}">
        <p14:creationId xmlns:p14="http://schemas.microsoft.com/office/powerpoint/2010/main" val="2042925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Murray/Clark</a:t>
            </a:r>
            <a:r>
              <a:rPr lang="en-US" baseline="0" dirty="0" smtClean="0"/>
              <a:t> bill</a:t>
            </a:r>
          </a:p>
          <a:p>
            <a:r>
              <a:rPr lang="en-US" baseline="0" dirty="0" smtClean="0"/>
              <a:t>One republican on the HR bill (</a:t>
            </a:r>
            <a:r>
              <a:rPr lang="en-US" dirty="0" smtClean="0">
                <a:hlinkClick r:id="rId3"/>
              </a:rPr>
              <a:t>Rep. Young, Don [R-AK-At Large]</a:t>
            </a:r>
            <a:r>
              <a:rPr lang="en-US" dirty="0" smtClean="0"/>
              <a:t>)</a:t>
            </a:r>
            <a:endParaRPr lang="en-US" baseline="0" dirty="0" smtClean="0"/>
          </a:p>
          <a:p>
            <a:r>
              <a:rPr lang="en-US" dirty="0" smtClean="0"/>
              <a:t>New bill # pending for reintroduction</a:t>
            </a:r>
            <a:r>
              <a:rPr lang="en-US" baseline="0" dirty="0" smtClean="0"/>
              <a:t> in the 115</a:t>
            </a:r>
            <a:r>
              <a:rPr lang="en-US" baseline="30000" dirty="0" smtClean="0"/>
              <a:t>th</a:t>
            </a:r>
            <a:r>
              <a:rPr lang="en-US" baseline="0" dirty="0" smtClean="0"/>
              <a:t> Due out Sept 12th</a:t>
            </a:r>
            <a:endParaRPr lang="en-US" dirty="0"/>
          </a:p>
        </p:txBody>
      </p:sp>
      <p:sp>
        <p:nvSpPr>
          <p:cNvPr id="4" name="Slide Number Placeholder 3"/>
          <p:cNvSpPr>
            <a:spLocks noGrp="1"/>
          </p:cNvSpPr>
          <p:nvPr>
            <p:ph type="sldNum" sz="quarter" idx="10"/>
          </p:nvPr>
        </p:nvSpPr>
        <p:spPr/>
        <p:txBody>
          <a:bodyPr/>
          <a:lstStyle/>
          <a:p>
            <a:fld id="{DDDB942F-9FF0-49D9-8D4B-C7896CCE834A}" type="slidenum">
              <a:rPr lang="en-US" smtClean="0"/>
              <a:t>20</a:t>
            </a:fld>
            <a:endParaRPr lang="en-US"/>
          </a:p>
        </p:txBody>
      </p:sp>
    </p:spTree>
    <p:extLst>
      <p:ext uri="{BB962C8B-B14F-4D97-AF65-F5344CB8AC3E}">
        <p14:creationId xmlns:p14="http://schemas.microsoft.com/office/powerpoint/2010/main" val="597135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Bills to</a:t>
            </a:r>
            <a:r>
              <a:rPr lang="en-US" baseline="0" dirty="0" smtClean="0"/>
              <a:t> be introduced by Davis and Franken Sept 12</a:t>
            </a:r>
          </a:p>
          <a:p>
            <a:r>
              <a:rPr lang="en-US" baseline="0" dirty="0" smtClean="0"/>
              <a:t>These bills designed to complement the Murray/Clark bill with goal of introducing and pushing them through as a package. </a:t>
            </a:r>
            <a:endParaRPr lang="en-US" dirty="0"/>
          </a:p>
        </p:txBody>
      </p:sp>
      <p:sp>
        <p:nvSpPr>
          <p:cNvPr id="4" name="Slide Number Placeholder 3"/>
          <p:cNvSpPr>
            <a:spLocks noGrp="1"/>
          </p:cNvSpPr>
          <p:nvPr>
            <p:ph type="sldNum" sz="quarter" idx="10"/>
          </p:nvPr>
        </p:nvSpPr>
        <p:spPr/>
        <p:txBody>
          <a:bodyPr/>
          <a:lstStyle/>
          <a:p>
            <a:fld id="{DDDB942F-9FF0-49D9-8D4B-C7896CCE834A}" type="slidenum">
              <a:rPr lang="en-US" smtClean="0"/>
              <a:t>21</a:t>
            </a:fld>
            <a:endParaRPr lang="en-US"/>
          </a:p>
        </p:txBody>
      </p:sp>
    </p:spTree>
    <p:extLst>
      <p:ext uri="{BB962C8B-B14F-4D97-AF65-F5344CB8AC3E}">
        <p14:creationId xmlns:p14="http://schemas.microsoft.com/office/powerpoint/2010/main" val="2662534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Including question</a:t>
            </a:r>
            <a:r>
              <a:rPr lang="en-US" baseline="0" dirty="0" smtClean="0"/>
              <a:t> on the admission application allows for maximizing student enrollment by providing opportunity for schools to assist students to ensure they successfully complete the enrollment process so they have the best chance at being successfully admitted.</a:t>
            </a:r>
            <a:endParaRPr lang="en-US" dirty="0"/>
          </a:p>
        </p:txBody>
      </p:sp>
      <p:sp>
        <p:nvSpPr>
          <p:cNvPr id="4" name="Slide Number Placeholder 3"/>
          <p:cNvSpPr>
            <a:spLocks noGrp="1"/>
          </p:cNvSpPr>
          <p:nvPr>
            <p:ph type="sldNum" sz="quarter" idx="10"/>
          </p:nvPr>
        </p:nvSpPr>
        <p:spPr/>
        <p:txBody>
          <a:bodyPr/>
          <a:lstStyle/>
          <a:p>
            <a:fld id="{DDDB942F-9FF0-49D9-8D4B-C7896CCE834A}" type="slidenum">
              <a:rPr lang="en-US" smtClean="0"/>
              <a:t>23</a:t>
            </a:fld>
            <a:endParaRPr lang="en-US"/>
          </a:p>
        </p:txBody>
      </p:sp>
    </p:spTree>
    <p:extLst>
      <p:ext uri="{BB962C8B-B14F-4D97-AF65-F5344CB8AC3E}">
        <p14:creationId xmlns:p14="http://schemas.microsoft.com/office/powerpoint/2010/main" val="314718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of foster youth between the ages of 15 and 19 have college aspirations, In this respect, they are like their non-foster care peers (</a:t>
            </a:r>
            <a:r>
              <a:rPr lang="en-US" dirty="0" err="1"/>
              <a:t>Venezia</a:t>
            </a:r>
            <a:r>
              <a:rPr lang="en-US" dirty="0"/>
              <a:t> &amp; Jaeger, 2013); however, according to Courtney (2009), only 20% ever enroll in college and of those, only between three and nine percent earn a bachelor’s degree (Cohen, 2014; </a:t>
            </a:r>
            <a:r>
              <a:rPr lang="en-US" dirty="0" err="1"/>
              <a:t>Pecora</a:t>
            </a:r>
            <a:r>
              <a:rPr lang="en-US" dirty="0"/>
              <a:t>, et al., 2006). </a:t>
            </a:r>
          </a:p>
        </p:txBody>
      </p:sp>
      <p:sp>
        <p:nvSpPr>
          <p:cNvPr id="4" name="Slide Number Placeholder 3"/>
          <p:cNvSpPr>
            <a:spLocks noGrp="1"/>
          </p:cNvSpPr>
          <p:nvPr>
            <p:ph type="sldNum" sz="quarter" idx="10"/>
          </p:nvPr>
        </p:nvSpPr>
        <p:spPr/>
        <p:txBody>
          <a:bodyPr/>
          <a:lstStyle/>
          <a:p>
            <a:fld id="{860D696D-3894-4F09-B7C8-249484AEF12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259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Foster youth who do not enroll in college point to cost and lack of financial aid as the primary obstacles.  Tuition is a formidable barrier to postsecondary education as young people in foster care are disproportionately low-income and often lack financial and emotional support from parents and other family members typically provided to their non-foster care peers, often well into their twenties.</a:t>
            </a:r>
          </a:p>
          <a:p>
            <a:endParaRPr lang="en-US" dirty="0"/>
          </a:p>
          <a:p>
            <a:r>
              <a:rPr lang="en-US" dirty="0"/>
              <a:t>Other barriers include: </a:t>
            </a:r>
          </a:p>
          <a:p>
            <a:r>
              <a:rPr lang="en-US" dirty="0"/>
              <a:t>Due to school mobility issues, only 58% of foster care youth graduate from high school by age 19 as compared to 87% of a comparison group of non-foster youth (Courtney et al., 2007; National Youth in Transition Database, 2014), which makes them unlikely to graduate from college by the age of 23. Currently, students are losing access to critical financial aid resources in the middle of their college journeys, forcing some students to drop out of college prematurely in seek of employment (GAO, 2016). </a:t>
            </a:r>
          </a:p>
        </p:txBody>
      </p:sp>
      <p:sp>
        <p:nvSpPr>
          <p:cNvPr id="4" name="Slide Number Placeholder 3"/>
          <p:cNvSpPr>
            <a:spLocks noGrp="1"/>
          </p:cNvSpPr>
          <p:nvPr>
            <p:ph type="sldNum" sz="quarter" idx="10"/>
          </p:nvPr>
        </p:nvSpPr>
        <p:spPr/>
        <p:txBody>
          <a:bodyPr/>
          <a:lstStyle/>
          <a:p>
            <a:fld id="{860D696D-3894-4F09-B7C8-249484AEF123}" type="slidenum">
              <a:rPr lang="en-US" smtClean="0"/>
              <a:pPr/>
              <a:t>3</a:t>
            </a:fld>
            <a:endParaRPr lang="en-US" dirty="0"/>
          </a:p>
        </p:txBody>
      </p:sp>
    </p:spTree>
    <p:extLst>
      <p:ext uri="{BB962C8B-B14F-4D97-AF65-F5344CB8AC3E}">
        <p14:creationId xmlns:p14="http://schemas.microsoft.com/office/powerpoint/2010/main" val="228546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if student graduates</a:t>
            </a:r>
            <a:r>
              <a:rPr lang="en-US" baseline="0" dirty="0"/>
              <a:t> HS at age 18- must apply within 3yrs- at 21 or if student leaves care at age 21- must apply by 24. </a:t>
            </a:r>
          </a:p>
          <a:p>
            <a:r>
              <a:rPr lang="en-US" baseline="0" dirty="0"/>
              <a:t>Age 14 info included in the FAQ page: </a:t>
            </a:r>
          </a:p>
          <a:p>
            <a:r>
              <a:rPr lang="en-US" dirty="0"/>
              <a:t>https://</a:t>
            </a:r>
            <a:r>
              <a:rPr lang="en-US" dirty="0" err="1"/>
              <a:t>testofyc.files.wordpress.com</a:t>
            </a:r>
            <a:r>
              <a:rPr lang="en-US" dirty="0"/>
              <a:t>/2013/06/tuition-waiver-faqs1.pdf- check OR answers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State Treasury Fund-Former Foster Youth Scholarship Fund –appropriated to the Oregon Student Assistance Commission  </a:t>
            </a:r>
          </a:p>
          <a:p>
            <a:endParaRPr lang="en-US" dirty="0"/>
          </a:p>
          <a:p>
            <a:r>
              <a:rPr lang="en-US" dirty="0"/>
              <a:t>Rest in legislation-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State Treasury Fund-Former Foster Youth Scholarship Fund –appropriated to the Oregon Student Assistance Commission  </a:t>
            </a:r>
          </a:p>
          <a:p>
            <a:endParaRPr lang="en-US" dirty="0"/>
          </a:p>
        </p:txBody>
      </p:sp>
      <p:sp>
        <p:nvSpPr>
          <p:cNvPr id="4" name="Slide Number Placeholder 3"/>
          <p:cNvSpPr>
            <a:spLocks noGrp="1"/>
          </p:cNvSpPr>
          <p:nvPr>
            <p:ph type="sldNum" sz="quarter" idx="10"/>
          </p:nvPr>
        </p:nvSpPr>
        <p:spPr/>
        <p:txBody>
          <a:bodyPr/>
          <a:lstStyle/>
          <a:p>
            <a:fld id="{860D696D-3894-4F09-B7C8-249484AEF123}" type="slidenum">
              <a:rPr lang="en-US" smtClean="0"/>
              <a:pPr/>
              <a:t>4</a:t>
            </a:fld>
            <a:endParaRPr lang="en-US" dirty="0"/>
          </a:p>
        </p:txBody>
      </p:sp>
    </p:spTree>
    <p:extLst>
      <p:ext uri="{BB962C8B-B14F-4D97-AF65-F5344CB8AC3E}">
        <p14:creationId xmlns:p14="http://schemas.microsoft.com/office/powerpoint/2010/main" val="150599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0D696D-3894-4F09-B7C8-249484AEF123}" type="slidenum">
              <a:rPr lang="en-US" smtClean="0"/>
              <a:pPr/>
              <a:t>5</a:t>
            </a:fld>
            <a:endParaRPr lang="en-US" dirty="0"/>
          </a:p>
        </p:txBody>
      </p:sp>
    </p:spTree>
    <p:extLst>
      <p:ext uri="{BB962C8B-B14F-4D97-AF65-F5344CB8AC3E}">
        <p14:creationId xmlns:p14="http://schemas.microsoft.com/office/powerpoint/2010/main" val="301871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if student graduates</a:t>
            </a:r>
            <a:r>
              <a:rPr lang="en-US" baseline="0" dirty="0"/>
              <a:t> HS at age 18- must apply within 3yrs- at 21 or if student leaves care at age 21- must apply by 24. </a:t>
            </a:r>
          </a:p>
          <a:p>
            <a:r>
              <a:rPr lang="en-US" baseline="0" dirty="0"/>
              <a:t>Age 14 info included in the FAQ page: </a:t>
            </a:r>
          </a:p>
          <a:p>
            <a:r>
              <a:rPr lang="en-US" dirty="0"/>
              <a:t>https://</a:t>
            </a:r>
            <a:r>
              <a:rPr lang="en-US" dirty="0" err="1"/>
              <a:t>testofyc.files.wordpress.com</a:t>
            </a:r>
            <a:r>
              <a:rPr lang="en-US" dirty="0"/>
              <a:t>/2013/06/tuition-waiver-faqs1.pdf- check OR answers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State Treasury Fund-Former Foster Youth Scholarship Fund –appropriated to the Oregon Student Assistance Commission  </a:t>
            </a:r>
          </a:p>
          <a:p>
            <a:endParaRPr lang="en-US" dirty="0"/>
          </a:p>
          <a:p>
            <a:r>
              <a:rPr lang="en-US" dirty="0"/>
              <a:t>Rest in legislation-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State Treasury Fund-Former Foster Youth Scholarship Fund –appropriated to the Oregon Student Assistance Commission  </a:t>
            </a:r>
          </a:p>
          <a:p>
            <a:endParaRPr lang="en-US" dirty="0"/>
          </a:p>
        </p:txBody>
      </p:sp>
      <p:sp>
        <p:nvSpPr>
          <p:cNvPr id="4" name="Slide Number Placeholder 3"/>
          <p:cNvSpPr>
            <a:spLocks noGrp="1"/>
          </p:cNvSpPr>
          <p:nvPr>
            <p:ph type="sldNum" sz="quarter" idx="10"/>
          </p:nvPr>
        </p:nvSpPr>
        <p:spPr/>
        <p:txBody>
          <a:bodyPr/>
          <a:lstStyle/>
          <a:p>
            <a:fld id="{860D696D-3894-4F09-B7C8-249484AEF123}" type="slidenum">
              <a:rPr lang="en-US" smtClean="0"/>
              <a:pPr/>
              <a:t>6</a:t>
            </a:fld>
            <a:endParaRPr lang="en-US" dirty="0"/>
          </a:p>
        </p:txBody>
      </p:sp>
    </p:spTree>
    <p:extLst>
      <p:ext uri="{BB962C8B-B14F-4D97-AF65-F5344CB8AC3E}">
        <p14:creationId xmlns:p14="http://schemas.microsoft.com/office/powerpoint/2010/main" val="165030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steps have been taken to address postsecondary education disparities among foster youth.  The education and training voucher (ETV) was the first federal program specifically created to promote college access among current and former foster youth.   You are going to hear more about that initiative from our colleagues in the room today. The tuition waiver is another growing financial aid resource developed by states to support college attendance and address the educational deficits of foster care youth. To date, 22 states have created tuition waiver programs that target current and former foster care youth (Hernandez, Day, &amp; Crosby, 2015).  Tuition waivers are state funded programs that increase access to higher education for young people currently and formerly in foster care by “waiving” their tuition and fees at public colleges and universities under certain conditions. </a:t>
            </a:r>
          </a:p>
        </p:txBody>
      </p:sp>
      <p:sp>
        <p:nvSpPr>
          <p:cNvPr id="4" name="Slide Number Placeholder 3"/>
          <p:cNvSpPr>
            <a:spLocks noGrp="1"/>
          </p:cNvSpPr>
          <p:nvPr>
            <p:ph type="sldNum" sz="quarter" idx="10"/>
          </p:nvPr>
        </p:nvSpPr>
        <p:spPr/>
        <p:txBody>
          <a:bodyPr/>
          <a:lstStyle/>
          <a:p>
            <a:fld id="{860D696D-3894-4F09-B7C8-249484AEF123}" type="slidenum">
              <a:rPr lang="en-US" smtClean="0"/>
              <a:pPr/>
              <a:t>7</a:t>
            </a:fld>
            <a:endParaRPr lang="en-US" dirty="0"/>
          </a:p>
        </p:txBody>
      </p:sp>
    </p:spTree>
    <p:extLst>
      <p:ext uri="{BB962C8B-B14F-4D97-AF65-F5344CB8AC3E}">
        <p14:creationId xmlns:p14="http://schemas.microsoft.com/office/powerpoint/2010/main" val="1321867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FF0000"/>
                </a:solidFill>
                <a:latin typeface="Arial" panose="020B0604020202020204" pitchFamily="34" charset="0"/>
                <a:cs typeface="Arial" panose="020B0604020202020204" pitchFamily="34" charset="0"/>
              </a:rPr>
              <a:t>Texas is the only State</a:t>
            </a:r>
            <a:r>
              <a:rPr lang="en-US" baseline="0" dirty="0" smtClean="0">
                <a:solidFill>
                  <a:srgbClr val="FF0000"/>
                </a:solidFill>
                <a:latin typeface="Arial" panose="020B0604020202020204" pitchFamily="34" charset="0"/>
                <a:cs typeface="Arial" panose="020B0604020202020204" pitchFamily="34" charset="0"/>
              </a:rPr>
              <a:t> that</a:t>
            </a:r>
            <a:r>
              <a:rPr lang="en-US" dirty="0" smtClean="0">
                <a:solidFill>
                  <a:srgbClr val="FF0000"/>
                </a:solidFill>
                <a:latin typeface="Arial" panose="020B0604020202020204" pitchFamily="34" charset="0"/>
                <a:cs typeface="Arial" panose="020B0604020202020204" pitchFamily="34" charset="0"/>
              </a:rPr>
              <a:t> has no Age limit once the waiver is activated before age 25.  the</a:t>
            </a:r>
            <a:r>
              <a:rPr lang="en-US" baseline="0" dirty="0" smtClean="0">
                <a:solidFill>
                  <a:srgbClr val="FF0000"/>
                </a:solidFill>
                <a:latin typeface="Arial" panose="020B0604020202020204" pitchFamily="34" charset="0"/>
                <a:cs typeface="Arial" panose="020B0604020202020204" pitchFamily="34" charset="0"/>
              </a:rPr>
              <a:t> tuition waiver can be used for graduate school. </a:t>
            </a:r>
            <a:endParaRPr lang="en-US"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0D696D-3894-4F09-B7C8-249484AEF123}" type="slidenum">
              <a:rPr lang="en-US" smtClean="0"/>
              <a:pPr/>
              <a:t>9</a:t>
            </a:fld>
            <a:endParaRPr lang="en-US" dirty="0"/>
          </a:p>
        </p:txBody>
      </p:sp>
    </p:spTree>
    <p:extLst>
      <p:ext uri="{BB962C8B-B14F-4D97-AF65-F5344CB8AC3E}">
        <p14:creationId xmlns:p14="http://schemas.microsoft.com/office/powerpoint/2010/main" val="97038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CT</a:t>
            </a:r>
            <a:r>
              <a:rPr lang="en-US" baseline="0" dirty="0" smtClean="0"/>
              <a:t> is the only state to include room and board in their tuition waiver assistance-</a:t>
            </a:r>
          </a:p>
          <a:p>
            <a:r>
              <a:rPr lang="en-US" dirty="0" smtClean="0"/>
              <a:t>http://</a:t>
            </a:r>
            <a:r>
              <a:rPr lang="en-US" dirty="0" err="1" smtClean="0"/>
              <a:t>admissions.uconn.edu</a:t>
            </a:r>
            <a:r>
              <a:rPr lang="en-US" dirty="0" smtClean="0"/>
              <a:t>/cost-aid/tuition</a:t>
            </a:r>
          </a:p>
          <a:p>
            <a:endParaRPr lang="en-US" dirty="0" smtClean="0"/>
          </a:p>
        </p:txBody>
      </p:sp>
      <p:sp>
        <p:nvSpPr>
          <p:cNvPr id="4" name="Slide Number Placeholder 3"/>
          <p:cNvSpPr>
            <a:spLocks noGrp="1"/>
          </p:cNvSpPr>
          <p:nvPr>
            <p:ph type="sldNum" sz="quarter" idx="10"/>
          </p:nvPr>
        </p:nvSpPr>
        <p:spPr/>
        <p:txBody>
          <a:bodyPr/>
          <a:lstStyle/>
          <a:p>
            <a:fld id="{860D696D-3894-4F09-B7C8-249484AEF123}" type="slidenum">
              <a:rPr lang="en-US" smtClean="0"/>
              <a:pPr/>
              <a:t>10</a:t>
            </a:fld>
            <a:endParaRPr lang="en-US" dirty="0"/>
          </a:p>
        </p:txBody>
      </p:sp>
    </p:spTree>
    <p:extLst>
      <p:ext uri="{BB962C8B-B14F-4D97-AF65-F5344CB8AC3E}">
        <p14:creationId xmlns:p14="http://schemas.microsoft.com/office/powerpoint/2010/main" val="97038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E69FA3FC-8306-46B7-840C-85442929226B}" type="datetime1">
              <a:rPr lang="en-US" smtClean="0">
                <a:solidFill>
                  <a:prstClr val="black">
                    <a:lumMod val="50000"/>
                    <a:lumOff val="50000"/>
                  </a:prstClr>
                </a:solidFill>
              </a:rPr>
              <a:t>5/1/2018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pPr defTabSz="457200"/>
            <a:r>
              <a:rPr sz="4400">
                <a:solidFill>
                  <a:srgbClr val="80B606"/>
                </a:solidFill>
                <a:latin typeface="Wingdings" pitchFamily="2" charset="2"/>
              </a:rPr>
              <a:t>S</a:t>
            </a:r>
          </a:p>
        </p:txBody>
      </p:sp>
    </p:spTree>
    <p:extLst>
      <p:ext uri="{BB962C8B-B14F-4D97-AF65-F5344CB8AC3E}">
        <p14:creationId xmlns:p14="http://schemas.microsoft.com/office/powerpoint/2010/main" val="647813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16FEAA-6CCC-4878-B849-5ED1517DF89C}" type="datetime1">
              <a:rPr lang="en-US" smtClean="0">
                <a:solidFill>
                  <a:prstClr val="black">
                    <a:lumMod val="50000"/>
                    <a:lumOff val="50000"/>
                  </a:prstClr>
                </a:solidFill>
              </a:rPr>
              <a:t>5/1/2018</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extBox 6"/>
          <p:cNvSpPr txBox="1"/>
          <p:nvPr userDrawn="1"/>
        </p:nvSpPr>
        <p:spPr>
          <a:xfrm>
            <a:off x="8940800" y="1016000"/>
            <a:ext cx="184666" cy="369332"/>
          </a:xfrm>
          <a:prstGeom prst="rect">
            <a:avLst/>
          </a:prstGeom>
          <a:noFill/>
        </p:spPr>
        <p:txBody>
          <a:bodyPr wrap="none" rtlCol="0">
            <a:spAutoFit/>
          </a:bodyPr>
          <a:lstStyle/>
          <a:p>
            <a:pPr defTabSz="457200"/>
            <a:endParaRPr lang="en-US" dirty="0">
              <a:solidFill>
                <a:prstClr val="black"/>
              </a:solidFill>
            </a:endParaRPr>
          </a:p>
        </p:txBody>
      </p:sp>
    </p:spTree>
    <p:extLst>
      <p:ext uri="{BB962C8B-B14F-4D97-AF65-F5344CB8AC3E}">
        <p14:creationId xmlns:p14="http://schemas.microsoft.com/office/powerpoint/2010/main" val="42266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610D383-729A-4337-A86C-3C0C62FC676F}" type="datetime1">
              <a:rPr lang="en-US" smtClean="0">
                <a:solidFill>
                  <a:prstClr val="black">
                    <a:lumMod val="50000"/>
                    <a:lumOff val="50000"/>
                  </a:prstClr>
                </a:solidFill>
              </a:rPr>
              <a:t>5/1/2018</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33787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77F1EE9-0A88-48F2-BBE5-722614F3BF95}" type="datetime1">
              <a:rPr lang="en-US" smtClean="0">
                <a:solidFill>
                  <a:prstClr val="black">
                    <a:lumMod val="50000"/>
                    <a:lumOff val="50000"/>
                  </a:prstClr>
                </a:solidFill>
              </a:rPr>
              <a:t>5/1/2018</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710959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defTabSz="457200"/>
            <a:fld id="{2DED0F6B-8161-4610-832B-F1C151083E11}" type="datetime1">
              <a:rPr lang="en-US" smtClean="0">
                <a:solidFill>
                  <a:prstClr val="black">
                    <a:lumMod val="50000"/>
                    <a:lumOff val="50000"/>
                  </a:prstClr>
                </a:solidFill>
              </a:rPr>
              <a:t>5/1/2018</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defTabSz="457200"/>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pPr defTabSz="457200"/>
            <a:fld id="{4398ACB1-3594-2B4B-9E64-61224948F801}" type="slidenum">
              <a:rPr lang="en-US" smtClean="0">
                <a:solidFill>
                  <a:prstClr val="black">
                    <a:lumMod val="50000"/>
                    <a:lumOff val="50000"/>
                  </a:prstClr>
                </a:solidFill>
              </a:rPr>
              <a:pPr defTabSz="457200"/>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04904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9" r:id="rId4"/>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mhec.maryland.gov/preparing/Pages/FinancialAid/ProgramDescriptions/prog_fostercare.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tipwaynestate.org/policy-projects.htm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ipwaynestate.org/interactive-tuition-waiver-map.html" TargetMode="External"/><Relationship Id="rId2" Type="http://schemas.openxmlformats.org/officeDocument/2006/relationships/hyperlink" Target="http://www.tipwaynestate.org/policy-project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2.ed.gov/about/inits/ed/foster-care/index.html" TargetMode="External"/><Relationship Id="rId2" Type="http://schemas.openxmlformats.org/officeDocument/2006/relationships/hyperlink" Target="https://www.childwelfare.gov/topics/systemwide/service-array/education-services/meeting-needs/educational-stability/" TargetMode="External"/><Relationship Id="rId1" Type="http://schemas.openxmlformats.org/officeDocument/2006/relationships/slideLayout" Target="../slideLayouts/slideLayout2.xml"/><Relationship Id="rId4" Type="http://schemas.openxmlformats.org/officeDocument/2006/relationships/hyperlink" Target="http://calswec.berkeley.edu/files/uploads/pdf/CalSWEC/EdRights_ProvidingEffectiveFinancialAid.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cf.hhs.gov/cwpm/programs/cb/laws_policies/laws/cwpm/policy.jsp?idFlag=3"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childwelfarepolicy.org/maps/single?id=85" TargetMode="External"/><Relationship Id="rId4" Type="http://schemas.openxmlformats.org/officeDocument/2006/relationships/hyperlink" Target="http://www.tipwaynestate.org/policy-project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depts.washington.edu/fostered/policy" TargetMode="External"/><Relationship Id="rId2" Type="http://schemas.openxmlformats.org/officeDocument/2006/relationships/hyperlink" Target="mailto:dayangel@uw.edu" TargetMode="External"/><Relationship Id="rId1" Type="http://schemas.openxmlformats.org/officeDocument/2006/relationships/slideLayout" Target="../slideLayouts/slideLayout2.xml"/><Relationship Id="rId4" Type="http://schemas.openxmlformats.org/officeDocument/2006/relationships/hyperlink" Target="mailto:Mslhernandez@gmai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readysetgrad.org/eligible-institution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readysetgrad.org/college/passport-foster-youth-promise-program" TargetMode="External"/><Relationship Id="rId4" Type="http://schemas.openxmlformats.org/officeDocument/2006/relationships/hyperlink" Target="http://www.readysetgrad.org/residency-citizenshi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lawfilesext.leg.wa.gov/biennium/2017-18/Pdf/Bills/Senate%20Passed%20Legislature/6274-S2.PL.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wsac.wa.gov/sites/default/files/2018.PassportGrantInformation.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tipwaynestate.org/interactive-tuition-waiver-map.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dfps.state.tx.us/Child_Protection/Youth_and_Young_Adults/Post_Secondary_Education/college_tuition_waiver.as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4136"/>
            <a:ext cx="2804871" cy="2147854"/>
          </a:xfrm>
        </p:spPr>
        <p:txBody>
          <a:bodyPr>
            <a:normAutofit fontScale="90000"/>
          </a:bodyPr>
          <a:lstStyle/>
          <a:p>
            <a:r>
              <a:rPr lang="en-US" sz="2700" b="1" dirty="0">
                <a:solidFill>
                  <a:schemeClr val="accent3">
                    <a:lumMod val="40000"/>
                    <a:lumOff val="60000"/>
                  </a:schemeClr>
                </a:solidFill>
              </a:rPr>
              <a:t/>
            </a:r>
            <a:br>
              <a:rPr lang="en-US" sz="2700" b="1" dirty="0">
                <a:solidFill>
                  <a:schemeClr val="accent3">
                    <a:lumMod val="40000"/>
                    <a:lumOff val="60000"/>
                  </a:schemeClr>
                </a:solidFill>
              </a:rPr>
            </a:br>
            <a:r>
              <a:rPr lang="en-US" sz="2700" b="1" dirty="0">
                <a:solidFill>
                  <a:schemeClr val="accent3">
                    <a:lumMod val="40000"/>
                    <a:lumOff val="60000"/>
                  </a:schemeClr>
                </a:solidFill>
              </a:rPr>
              <a:t/>
            </a:r>
            <a:br>
              <a:rPr lang="en-US" sz="2700" b="1" dirty="0">
                <a:solidFill>
                  <a:schemeClr val="accent3">
                    <a:lumMod val="40000"/>
                    <a:lumOff val="60000"/>
                  </a:schemeClr>
                </a:solidFill>
              </a:rPr>
            </a:br>
            <a:r>
              <a:rPr lang="en-US" sz="2700" b="1" dirty="0">
                <a:solidFill>
                  <a:schemeClr val="accent3">
                    <a:lumMod val="40000"/>
                    <a:lumOff val="60000"/>
                  </a:schemeClr>
                </a:solidFill>
              </a:rPr>
              <a:t/>
            </a:r>
            <a:br>
              <a:rPr lang="en-US" sz="2700" b="1" dirty="0">
                <a:solidFill>
                  <a:schemeClr val="accent3">
                    <a:lumMod val="40000"/>
                    <a:lumOff val="60000"/>
                  </a:schemeClr>
                </a:solidFill>
              </a:rPr>
            </a:br>
            <a:r>
              <a:rPr lang="en-US" sz="2700" b="1" dirty="0">
                <a:solidFill>
                  <a:schemeClr val="accent3">
                    <a:lumMod val="40000"/>
                    <a:lumOff val="60000"/>
                  </a:schemeClr>
                </a:solidFill>
              </a:rPr>
              <a:t/>
            </a:r>
            <a:br>
              <a:rPr lang="en-US" sz="2700" b="1" dirty="0">
                <a:solidFill>
                  <a:schemeClr val="accent3">
                    <a:lumMod val="40000"/>
                    <a:lumOff val="60000"/>
                  </a:schemeClr>
                </a:solidFill>
              </a:rPr>
            </a:br>
            <a:r>
              <a:rPr lang="en-US" sz="2700" b="1" dirty="0">
                <a:solidFill>
                  <a:schemeClr val="accent3">
                    <a:lumMod val="40000"/>
                    <a:lumOff val="60000"/>
                  </a:schemeClr>
                </a:solidFill>
              </a:rPr>
              <a:t/>
            </a:r>
            <a:br>
              <a:rPr lang="en-US" sz="2700" b="1" dirty="0">
                <a:solidFill>
                  <a:schemeClr val="accent3">
                    <a:lumMod val="40000"/>
                    <a:lumOff val="60000"/>
                  </a:schemeClr>
                </a:solidFill>
              </a:rPr>
            </a:br>
            <a:r>
              <a:rPr lang="en-US" sz="2700" b="1" dirty="0">
                <a:solidFill>
                  <a:schemeClr val="accent3">
                    <a:lumMod val="40000"/>
                    <a:lumOff val="60000"/>
                  </a:schemeClr>
                </a:solidFill>
              </a:rPr>
              <a:t/>
            </a:r>
            <a:br>
              <a:rPr lang="en-US" sz="2700" b="1" dirty="0">
                <a:solidFill>
                  <a:schemeClr val="accent3">
                    <a:lumMod val="40000"/>
                    <a:lumOff val="60000"/>
                  </a:schemeClr>
                </a:solidFill>
              </a:rPr>
            </a:br>
            <a:r>
              <a:rPr lang="en-US" sz="2700" b="1" dirty="0">
                <a:solidFill>
                  <a:schemeClr val="accent3">
                    <a:lumMod val="40000"/>
                    <a:lumOff val="60000"/>
                  </a:schemeClr>
                </a:solidFill>
              </a:rPr>
              <a:t/>
            </a:r>
            <a:br>
              <a:rPr lang="en-US" sz="2700" b="1" dirty="0">
                <a:solidFill>
                  <a:schemeClr val="accent3">
                    <a:lumMod val="40000"/>
                    <a:lumOff val="60000"/>
                  </a:schemeClr>
                </a:solidFill>
              </a:rPr>
            </a:br>
            <a:endParaRPr lang="en-US" dirty="0"/>
          </a:p>
        </p:txBody>
      </p:sp>
      <p:sp>
        <p:nvSpPr>
          <p:cNvPr id="3" name="Subtitle 2"/>
          <p:cNvSpPr>
            <a:spLocks noGrp="1"/>
          </p:cNvSpPr>
          <p:nvPr>
            <p:ph type="subTitle" idx="1"/>
          </p:nvPr>
        </p:nvSpPr>
        <p:spPr>
          <a:xfrm>
            <a:off x="2670879" y="4388116"/>
            <a:ext cx="2804871" cy="1820984"/>
          </a:xfrm>
        </p:spPr>
        <p:txBody>
          <a:bodyPr>
            <a:normAutofit/>
          </a:bodyPr>
          <a:lstStyle/>
          <a:p>
            <a:endParaRPr lang="en-US" sz="2000" dirty="0"/>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black">
                    <a:lumMod val="50000"/>
                    <a:lumOff val="50000"/>
                  </a:prstClr>
                </a:solidFill>
              </a:rPr>
              <a:pPr/>
              <a:t>1</a:t>
            </a:fld>
            <a:endParaRPr lang="en-US">
              <a:solidFill>
                <a:prstClr val="black">
                  <a:lumMod val="50000"/>
                  <a:lumOff val="50000"/>
                </a:prstClr>
              </a:solidFill>
            </a:endParaRPr>
          </a:p>
        </p:txBody>
      </p:sp>
      <p:sp>
        <p:nvSpPr>
          <p:cNvPr id="4" name="Rectangle 3"/>
          <p:cNvSpPr/>
          <p:nvPr/>
        </p:nvSpPr>
        <p:spPr>
          <a:xfrm>
            <a:off x="152400" y="228600"/>
            <a:ext cx="8610600" cy="5632311"/>
          </a:xfrm>
          <a:prstGeom prst="rect">
            <a:avLst/>
          </a:prstGeom>
        </p:spPr>
        <p:txBody>
          <a:bodyPr wrap="square">
            <a:spAutoFit/>
          </a:bodyPr>
          <a:lstStyle/>
          <a:p>
            <a:pPr algn="ctr" defTabSz="457200"/>
            <a:r>
              <a:rPr lang="en-US" sz="3600" b="1" i="1" dirty="0">
                <a:solidFill>
                  <a:srgbClr val="FFFF00"/>
                </a:solidFill>
                <a:effectLst>
                  <a:outerShdw blurRad="38100" dist="38100" dir="2700000" algn="tl">
                    <a:srgbClr val="000000">
                      <a:alpha val="43137"/>
                    </a:srgbClr>
                  </a:outerShdw>
                </a:effectLst>
              </a:rPr>
              <a:t>Foster Care Tuition Waivers: How do they work, who benefits, and what is missing?</a:t>
            </a:r>
            <a:endParaRPr lang="en-US" sz="3600" b="1" dirty="0">
              <a:solidFill>
                <a:srgbClr val="FFFF00"/>
              </a:solidFill>
              <a:effectLst>
                <a:outerShdw blurRad="38100" dist="38100" dir="2700000" algn="tl">
                  <a:srgbClr val="000000">
                    <a:alpha val="43137"/>
                  </a:srgbClr>
                </a:outerShdw>
              </a:effectLst>
            </a:endParaRPr>
          </a:p>
          <a:p>
            <a:pPr defTabSz="457200"/>
            <a:endParaRPr lang="en-US" dirty="0">
              <a:solidFill>
                <a:prstClr val="black"/>
              </a:solidFill>
            </a:endParaRPr>
          </a:p>
          <a:p>
            <a:pPr defTabSz="457200"/>
            <a:endParaRPr lang="en-US" dirty="0">
              <a:solidFill>
                <a:prstClr val="black"/>
              </a:solidFill>
            </a:endParaRPr>
          </a:p>
          <a:p>
            <a:pPr defTabSz="457200"/>
            <a:endParaRPr lang="en-US" dirty="0">
              <a:solidFill>
                <a:prstClr val="black"/>
              </a:solidFill>
            </a:endParaRPr>
          </a:p>
          <a:p>
            <a:pPr defTabSz="457200"/>
            <a:endParaRPr lang="en-US" dirty="0">
              <a:solidFill>
                <a:prstClr val="black"/>
              </a:solidFill>
            </a:endParaRPr>
          </a:p>
          <a:p>
            <a:pPr defTabSz="457200"/>
            <a:r>
              <a:rPr lang="en-US" dirty="0" smtClean="0">
                <a:solidFill>
                  <a:prstClr val="white"/>
                </a:solidFill>
                <a:latin typeface="Arial"/>
                <a:cs typeface="Arial"/>
              </a:rPr>
              <a:t>Angelique </a:t>
            </a:r>
            <a:r>
              <a:rPr lang="en-US" dirty="0">
                <a:solidFill>
                  <a:prstClr val="white"/>
                </a:solidFill>
                <a:latin typeface="Arial"/>
                <a:cs typeface="Arial"/>
              </a:rPr>
              <a:t>Day, PhD, MSW </a:t>
            </a:r>
            <a:endParaRPr lang="en-US" dirty="0" smtClean="0">
              <a:solidFill>
                <a:prstClr val="white"/>
              </a:solidFill>
              <a:latin typeface="Arial"/>
              <a:cs typeface="Arial"/>
            </a:endParaRPr>
          </a:p>
          <a:p>
            <a:pPr defTabSz="457200"/>
            <a:r>
              <a:rPr lang="en-US" dirty="0">
                <a:solidFill>
                  <a:prstClr val="white"/>
                </a:solidFill>
                <a:latin typeface="Arial"/>
                <a:cs typeface="Arial"/>
              </a:rPr>
              <a:t>Liliana Hernandez, MSW &amp; MPP</a:t>
            </a:r>
          </a:p>
          <a:p>
            <a:pPr defTabSz="457200"/>
            <a:endParaRPr lang="en-US" dirty="0">
              <a:solidFill>
                <a:prstClr val="white"/>
              </a:solidFill>
              <a:latin typeface="Arial"/>
              <a:cs typeface="Arial"/>
            </a:endParaRPr>
          </a:p>
          <a:p>
            <a:pPr defTabSz="457200"/>
            <a:endParaRPr lang="en-US" dirty="0">
              <a:solidFill>
                <a:srgbClr val="FF6600"/>
              </a:solidFill>
              <a:latin typeface="Arial"/>
              <a:cs typeface="Arial"/>
            </a:endParaRPr>
          </a:p>
          <a:p>
            <a:pPr defTabSz="457200"/>
            <a:r>
              <a:rPr lang="en-US" dirty="0" smtClean="0">
                <a:solidFill>
                  <a:srgbClr val="FFFF00"/>
                </a:solidFill>
                <a:latin typeface="Arial"/>
                <a:cs typeface="Arial"/>
              </a:rPr>
              <a:t>2018 Passport to College </a:t>
            </a:r>
          </a:p>
          <a:p>
            <a:pPr defTabSz="457200"/>
            <a:r>
              <a:rPr lang="en-US" dirty="0" smtClean="0">
                <a:solidFill>
                  <a:srgbClr val="FFFF00"/>
                </a:solidFill>
                <a:latin typeface="Arial"/>
                <a:cs typeface="Arial"/>
              </a:rPr>
              <a:t>State Conference</a:t>
            </a:r>
          </a:p>
          <a:p>
            <a:pPr defTabSz="457200"/>
            <a:r>
              <a:rPr lang="en-US" dirty="0" smtClean="0">
                <a:solidFill>
                  <a:srgbClr val="FFFF00"/>
                </a:solidFill>
                <a:latin typeface="Arial"/>
                <a:cs typeface="Arial"/>
              </a:rPr>
              <a:t>Tacoma, WA</a:t>
            </a:r>
            <a:endParaRPr lang="en-US" dirty="0">
              <a:solidFill>
                <a:srgbClr val="FFFF00"/>
              </a:solidFill>
              <a:latin typeface="Arial"/>
              <a:cs typeface="Arial"/>
            </a:endParaRPr>
          </a:p>
          <a:p>
            <a:pPr defTabSz="457200"/>
            <a:endParaRPr lang="en-US" dirty="0">
              <a:solidFill>
                <a:prstClr val="black"/>
              </a:solidFill>
            </a:endParaRPr>
          </a:p>
          <a:p>
            <a:pPr defTabSz="457200"/>
            <a:endParaRPr lang="en-US" dirty="0">
              <a:solidFill>
                <a:prstClr val="black"/>
              </a:solidFill>
            </a:endParaRPr>
          </a:p>
          <a:p>
            <a:pPr defTabSz="457200"/>
            <a:endParaRPr lang="en-US" dirty="0">
              <a:solidFill>
                <a:prstClr val="black"/>
              </a:solidFill>
            </a:endParaRPr>
          </a:p>
          <a:p>
            <a:pPr defTabSz="457200"/>
            <a:r>
              <a:rPr lang="en-US" i="1" dirty="0">
                <a:solidFill>
                  <a:srgbClr val="465466"/>
                </a:solidFill>
              </a:rPr>
              <a:t/>
            </a:r>
            <a:br>
              <a:rPr lang="en-US" i="1" dirty="0">
                <a:solidFill>
                  <a:srgbClr val="465466"/>
                </a:solidFill>
              </a:rPr>
            </a:br>
            <a:endParaRPr lang="en-US" dirty="0">
              <a:solidFill>
                <a:prstClr val="black"/>
              </a:solidFill>
            </a:endParaRPr>
          </a:p>
        </p:txBody>
      </p:sp>
      <p:pic>
        <p:nvPicPr>
          <p:cNvPr id="5" name="Picture 4" descr="graduation pic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971" y="2440983"/>
            <a:ext cx="4926398" cy="4007837"/>
          </a:xfrm>
          <a:prstGeom prst="rect">
            <a:avLst/>
          </a:prstGeom>
        </p:spPr>
      </p:pic>
    </p:spTree>
    <p:extLst>
      <p:ext uri="{BB962C8B-B14F-4D97-AF65-F5344CB8AC3E}">
        <p14:creationId xmlns:p14="http://schemas.microsoft.com/office/powerpoint/2010/main" val="98200179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b="1" dirty="0" smtClean="0">
                <a:solidFill>
                  <a:srgbClr val="FFFF00"/>
                </a:solidFill>
                <a:latin typeface="Arial" panose="020B0604020202020204" pitchFamily="34" charset="0"/>
                <a:cs typeface="Arial" panose="020B0604020202020204" pitchFamily="34" charset="0"/>
              </a:rPr>
              <a:t>Connecticut Post Secondary Education  Assistance </a:t>
            </a:r>
            <a:endParaRPr lang="en-US" sz="2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52400" y="1752600"/>
            <a:ext cx="4267200" cy="4957016"/>
          </a:xfrm>
        </p:spPr>
        <p:txBody>
          <a:bodyPr>
            <a:noAutofit/>
          </a:bodyPr>
          <a:lstStyle/>
          <a:p>
            <a:pPr marL="0" indent="0">
              <a:spcBef>
                <a:spcPts val="0"/>
              </a:spcBef>
              <a:buNone/>
            </a:pPr>
            <a:endParaRPr lang="en-US" sz="2000" dirty="0" smtClean="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000" b="1" dirty="0" smtClean="0">
                <a:solidFill>
                  <a:schemeClr val="tx1"/>
                </a:solidFill>
                <a:latin typeface="Arial" panose="020B0604020202020204" pitchFamily="34" charset="0"/>
                <a:cs typeface="Arial" panose="020B0604020202020204" pitchFamily="34" charset="0"/>
              </a:rPr>
              <a:t>Assistance includes: </a:t>
            </a:r>
          </a:p>
          <a:p>
            <a:pPr marL="0" indent="0">
              <a:spcBef>
                <a:spcPts val="0"/>
              </a:spcBef>
              <a:buNone/>
            </a:pPr>
            <a:endParaRPr lang="en-US" sz="2000" dirty="0" smtClean="0">
              <a:solidFill>
                <a:schemeClr val="tx1"/>
              </a:solidFill>
              <a:latin typeface="Arial" panose="020B0604020202020204" pitchFamily="34" charset="0"/>
              <a:cs typeface="Arial" panose="020B0604020202020204" pitchFamily="34" charset="0"/>
            </a:endParaRPr>
          </a:p>
          <a:p>
            <a:pPr marL="0" indent="0">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000" dirty="0" smtClean="0">
                <a:solidFill>
                  <a:schemeClr val="tx1"/>
                </a:solidFill>
                <a:latin typeface="Arial" panose="020B0604020202020204" pitchFamily="34" charset="0"/>
                <a:cs typeface="Arial" panose="020B0604020202020204" pitchFamily="34" charset="0"/>
              </a:rPr>
              <a:t>Tuition, fees, books, room &amp; board equal to the cost of </a:t>
            </a:r>
            <a:r>
              <a:rPr lang="en-US" sz="2000" dirty="0" err="1" smtClean="0">
                <a:solidFill>
                  <a:schemeClr val="tx1"/>
                </a:solidFill>
                <a:latin typeface="Arial" panose="020B0604020202020204" pitchFamily="34" charset="0"/>
                <a:cs typeface="Arial" panose="020B0604020202020204" pitchFamily="34" charset="0"/>
              </a:rPr>
              <a:t>Univ</a:t>
            </a:r>
            <a:r>
              <a:rPr lang="en-US" sz="2000" dirty="0" smtClean="0">
                <a:solidFill>
                  <a:schemeClr val="tx1"/>
                </a:solidFill>
                <a:latin typeface="Arial" panose="020B0604020202020204" pitchFamily="34" charset="0"/>
                <a:cs typeface="Arial" panose="020B0604020202020204" pitchFamily="34" charset="0"/>
              </a:rPr>
              <a:t> of Conn Storrs Campus- $7,029</a:t>
            </a:r>
            <a:endParaRPr lang="en-US" sz="200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en-US" sz="2000" dirty="0" smtClean="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000" dirty="0" smtClean="0">
                <a:solidFill>
                  <a:schemeClr val="tx1"/>
                </a:solidFill>
                <a:latin typeface="Arial" panose="020B0604020202020204" pitchFamily="34" charset="0"/>
                <a:cs typeface="Arial" panose="020B0604020202020204" pitchFamily="34" charset="0"/>
              </a:rPr>
              <a:t>Summer classes can be covered.</a:t>
            </a:r>
            <a:endParaRPr lang="en-US" sz="2000" dirty="0">
              <a:solidFill>
                <a:schemeClr val="tx1"/>
              </a:solidFill>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solidFill>
                <a:srgbClr val="000000"/>
              </a:solidFill>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solidFill>
                <a:srgbClr val="000000"/>
              </a:solidFill>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solidFill>
                <a:srgbClr val="000000"/>
              </a:solidFill>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solidFill>
                <a:srgbClr val="000000"/>
              </a:solidFill>
            </a:endParaRPr>
          </a:p>
          <a:p>
            <a:pPr>
              <a:spcBef>
                <a:spcPts val="0"/>
              </a:spcBef>
              <a:buFont typeface="Wingdings" charset="2"/>
              <a:buChar char="u"/>
            </a:pPr>
            <a:endParaRPr lang="en-US" sz="2400" dirty="0">
              <a:solidFill>
                <a:srgbClr val="000000"/>
              </a:solidFill>
            </a:endParaRPr>
          </a:p>
          <a:p>
            <a:pPr marL="0" indent="0">
              <a:spcBef>
                <a:spcPts val="0"/>
              </a:spcBef>
              <a:buNone/>
            </a:pPr>
            <a:endParaRPr lang="en-US" sz="2400" dirty="0">
              <a:solidFill>
                <a:srgbClr val="000000"/>
              </a:solidFill>
            </a:endParaRPr>
          </a:p>
          <a:p>
            <a:pPr marL="0" indent="0">
              <a:spcBef>
                <a:spcPts val="0"/>
              </a:spcBef>
              <a:buNone/>
            </a:pPr>
            <a:r>
              <a:rPr lang="en-US" sz="2400" dirty="0">
                <a:solidFill>
                  <a:srgbClr val="000000"/>
                </a:solidFill>
              </a:rPr>
              <a:t> </a:t>
            </a:r>
          </a:p>
        </p:txBody>
      </p:sp>
      <p:sp>
        <p:nvSpPr>
          <p:cNvPr id="4" name="Content Placeholder 3"/>
          <p:cNvSpPr>
            <a:spLocks noGrp="1"/>
          </p:cNvSpPr>
          <p:nvPr>
            <p:ph sz="half" idx="2"/>
          </p:nvPr>
        </p:nvSpPr>
        <p:spPr>
          <a:xfrm>
            <a:off x="4648200" y="1231458"/>
            <a:ext cx="4319399" cy="5478157"/>
          </a:xfrm>
        </p:spPr>
        <p:txBody>
          <a:bodyPr>
            <a:noAutofit/>
          </a:bodyPr>
          <a:lstStyle/>
          <a:p>
            <a:pPr>
              <a:spcBef>
                <a:spcPts val="0"/>
              </a:spcBef>
            </a:pPr>
            <a:endParaRPr lang="en-US" dirty="0"/>
          </a:p>
          <a:p>
            <a:pPr marL="0" indent="0">
              <a:spcBef>
                <a:spcPts val="0"/>
              </a:spcBef>
              <a:buNone/>
            </a:pPr>
            <a:endParaRPr lang="en-US" dirty="0">
              <a:solidFill>
                <a:srgbClr val="FF0000"/>
              </a:solidFill>
            </a:endParaRPr>
          </a:p>
          <a:p>
            <a:pPr marL="0" indent="0">
              <a:spcBef>
                <a:spcPts val="0"/>
              </a:spcBef>
              <a:buNone/>
            </a:pPr>
            <a:r>
              <a:rPr lang="en-US" sz="2000" b="1" dirty="0" smtClean="0">
                <a:solidFill>
                  <a:schemeClr val="tx1"/>
                </a:solidFill>
                <a:latin typeface="Arial"/>
                <a:cs typeface="Arial"/>
              </a:rPr>
              <a:t>Age &amp; Time Limit </a:t>
            </a:r>
          </a:p>
          <a:p>
            <a:pPr marL="0" indent="0">
              <a:spcBef>
                <a:spcPts val="0"/>
              </a:spcBef>
              <a:buNone/>
            </a:pPr>
            <a:endParaRPr lang="en-US" dirty="0">
              <a:solidFill>
                <a:schemeClr val="tx1"/>
              </a:solidFill>
              <a:latin typeface="Arial"/>
              <a:cs typeface="Arial"/>
            </a:endParaRPr>
          </a:p>
          <a:p>
            <a:pPr marL="0" indent="0">
              <a:spcBef>
                <a:spcPts val="0"/>
              </a:spcBef>
              <a:buNone/>
            </a:pPr>
            <a:r>
              <a:rPr lang="en-US" sz="2000" dirty="0" smtClean="0">
                <a:solidFill>
                  <a:schemeClr val="tx1"/>
                </a:solidFill>
                <a:latin typeface="Arial"/>
                <a:cs typeface="Arial"/>
              </a:rPr>
              <a:t>Must use the waiver by 21</a:t>
            </a:r>
            <a:r>
              <a:rPr lang="en-US" sz="2000" baseline="30000" dirty="0" smtClean="0">
                <a:solidFill>
                  <a:schemeClr val="tx1"/>
                </a:solidFill>
                <a:latin typeface="Arial"/>
                <a:cs typeface="Arial"/>
              </a:rPr>
              <a:t>st</a:t>
            </a:r>
            <a:r>
              <a:rPr lang="en-US" sz="2000" dirty="0" smtClean="0">
                <a:solidFill>
                  <a:schemeClr val="tx1"/>
                </a:solidFill>
                <a:latin typeface="Arial"/>
                <a:cs typeface="Arial"/>
              </a:rPr>
              <a:t> birthday </a:t>
            </a:r>
          </a:p>
          <a:p>
            <a:pPr marL="0" indent="0">
              <a:spcBef>
                <a:spcPts val="0"/>
              </a:spcBef>
              <a:buNone/>
            </a:pPr>
            <a:r>
              <a:rPr lang="en-US" sz="2000" dirty="0" smtClean="0">
                <a:solidFill>
                  <a:schemeClr val="tx1"/>
                </a:solidFill>
                <a:latin typeface="Arial"/>
                <a:cs typeface="Arial"/>
              </a:rPr>
              <a:t>And can continue to use it until age 23. </a:t>
            </a:r>
          </a:p>
          <a:p>
            <a:pPr marL="0" indent="0">
              <a:spcBef>
                <a:spcPts val="0"/>
              </a:spcBef>
              <a:buNone/>
            </a:pPr>
            <a:endParaRPr lang="en-US" sz="2000" dirty="0">
              <a:solidFill>
                <a:schemeClr val="tx1"/>
              </a:solidFill>
              <a:latin typeface="Arial"/>
              <a:cs typeface="Arial"/>
            </a:endParaRPr>
          </a:p>
          <a:p>
            <a:pPr marL="0" indent="0">
              <a:spcBef>
                <a:spcPts val="0"/>
              </a:spcBef>
              <a:buNone/>
            </a:pPr>
            <a:r>
              <a:rPr lang="en-US" sz="2000" dirty="0" smtClean="0">
                <a:solidFill>
                  <a:schemeClr val="tx1"/>
                </a:solidFill>
                <a:latin typeface="Arial"/>
                <a:cs typeface="Arial"/>
              </a:rPr>
              <a:t>Student must contribute $500 to educational costs per year. </a:t>
            </a:r>
          </a:p>
          <a:p>
            <a:pPr marL="0" indent="0">
              <a:spcBef>
                <a:spcPts val="0"/>
              </a:spcBef>
              <a:buNone/>
            </a:pPr>
            <a:endParaRPr lang="en-US" sz="2000" dirty="0">
              <a:solidFill>
                <a:schemeClr val="tx1"/>
              </a:solidFill>
              <a:latin typeface="Arial"/>
              <a:cs typeface="Arial"/>
            </a:endParaRPr>
          </a:p>
          <a:p>
            <a:pPr marL="0" indent="0">
              <a:spcBef>
                <a:spcPts val="0"/>
              </a:spcBef>
              <a:buNone/>
            </a:pPr>
            <a:r>
              <a:rPr lang="en-US" sz="2000" dirty="0" smtClean="0">
                <a:solidFill>
                  <a:schemeClr val="tx1"/>
                </a:solidFill>
                <a:latin typeface="Arial"/>
                <a:cs typeface="Arial"/>
              </a:rPr>
              <a:t>Each semester provides documentation of enrollment/grades. </a:t>
            </a:r>
          </a:p>
          <a:p>
            <a:pPr marL="0" indent="0">
              <a:spcBef>
                <a:spcPts val="0"/>
              </a:spcBef>
              <a:buNone/>
            </a:pPr>
            <a:r>
              <a:rPr lang="en-US" sz="2000" dirty="0" smtClean="0">
                <a:solidFill>
                  <a:schemeClr val="tx1"/>
                </a:solidFill>
                <a:latin typeface="Arial"/>
                <a:cs typeface="Arial"/>
              </a:rPr>
              <a:t>2.0 minimum GPA </a:t>
            </a:r>
          </a:p>
          <a:p>
            <a:pPr marL="0" indent="0">
              <a:spcBef>
                <a:spcPts val="0"/>
              </a:spcBef>
              <a:buNone/>
            </a:pPr>
            <a:endParaRPr lang="en-US" sz="2000" dirty="0">
              <a:solidFill>
                <a:schemeClr val="tx1"/>
              </a:solidFill>
            </a:endParaRPr>
          </a:p>
        </p:txBody>
      </p:sp>
      <p:sp>
        <p:nvSpPr>
          <p:cNvPr id="5" name="TextBox 4"/>
          <p:cNvSpPr txBox="1"/>
          <p:nvPr/>
        </p:nvSpPr>
        <p:spPr>
          <a:xfrm>
            <a:off x="228600" y="5638800"/>
            <a:ext cx="7848600" cy="923330"/>
          </a:xfrm>
          <a:prstGeom prst="rect">
            <a:avLst/>
          </a:prstGeom>
          <a:noFill/>
        </p:spPr>
        <p:txBody>
          <a:bodyPr wrap="square" rtlCol="0">
            <a:spAutoFit/>
          </a:bodyPr>
          <a:lstStyle/>
          <a:p>
            <a:r>
              <a:rPr lang="en-US" dirty="0" smtClean="0">
                <a:solidFill>
                  <a:srgbClr val="000000"/>
                </a:solidFill>
                <a:latin typeface="Arial"/>
                <a:cs typeface="Arial"/>
              </a:rPr>
              <a:t>CT</a:t>
            </a:r>
            <a:r>
              <a:rPr lang="en-US" dirty="0">
                <a:solidFill>
                  <a:srgbClr val="000000"/>
                </a:solidFill>
                <a:latin typeface="Arial"/>
                <a:cs typeface="Arial"/>
              </a:rPr>
              <a:t> Post Secondary Education </a:t>
            </a:r>
            <a:r>
              <a:rPr lang="en-US" dirty="0" smtClean="0">
                <a:solidFill>
                  <a:srgbClr val="000000"/>
                </a:solidFill>
                <a:latin typeface="Arial"/>
                <a:cs typeface="Arial"/>
              </a:rPr>
              <a:t>Assistance</a:t>
            </a:r>
          </a:p>
          <a:p>
            <a:r>
              <a:rPr lang="en-US" dirty="0" smtClean="0">
                <a:latin typeface="Arial"/>
                <a:cs typeface="Arial"/>
              </a:rPr>
              <a:t>http</a:t>
            </a:r>
            <a:r>
              <a:rPr lang="en-US" dirty="0">
                <a:latin typeface="Arial"/>
                <a:cs typeface="Arial"/>
              </a:rPr>
              <a:t>://</a:t>
            </a:r>
            <a:r>
              <a:rPr lang="en-US" dirty="0" err="1">
                <a:latin typeface="Arial"/>
                <a:cs typeface="Arial"/>
              </a:rPr>
              <a:t>www.ctfosteradopt.com</a:t>
            </a:r>
            <a:r>
              <a:rPr lang="en-US" dirty="0">
                <a:latin typeface="Arial"/>
                <a:cs typeface="Arial"/>
              </a:rPr>
              <a:t>/</a:t>
            </a:r>
            <a:r>
              <a:rPr lang="en-US" dirty="0" err="1">
                <a:latin typeface="Arial"/>
                <a:cs typeface="Arial"/>
              </a:rPr>
              <a:t>fosteradopt</a:t>
            </a:r>
            <a:r>
              <a:rPr lang="en-US" dirty="0">
                <a:latin typeface="Arial"/>
                <a:cs typeface="Arial"/>
              </a:rPr>
              <a:t>/</a:t>
            </a:r>
            <a:r>
              <a:rPr lang="en-US" dirty="0" err="1">
                <a:latin typeface="Arial"/>
                <a:cs typeface="Arial"/>
              </a:rPr>
              <a:t>cwp</a:t>
            </a:r>
            <a:r>
              <a:rPr lang="en-US" dirty="0">
                <a:latin typeface="Arial"/>
                <a:cs typeface="Arial"/>
              </a:rPr>
              <a:t>/</a:t>
            </a:r>
            <a:r>
              <a:rPr lang="en-US" dirty="0" err="1">
                <a:latin typeface="Arial"/>
                <a:cs typeface="Arial"/>
              </a:rPr>
              <a:t>view.asp?Q</a:t>
            </a:r>
            <a:r>
              <a:rPr lang="en-US" dirty="0">
                <a:latin typeface="Arial"/>
                <a:cs typeface="Arial"/>
              </a:rPr>
              <a:t>=447946&amp;a=3795#CAPSCEA</a:t>
            </a:r>
          </a:p>
        </p:txBody>
      </p:sp>
    </p:spTree>
    <p:extLst>
      <p:ext uri="{BB962C8B-B14F-4D97-AF65-F5344CB8AC3E}">
        <p14:creationId xmlns:p14="http://schemas.microsoft.com/office/powerpoint/2010/main" val="2198948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b="1" dirty="0">
                <a:solidFill>
                  <a:srgbClr val="FFFF00"/>
                </a:solidFill>
                <a:latin typeface="Arial" panose="020B0604020202020204" pitchFamily="34" charset="0"/>
                <a:cs typeface="Arial" panose="020B0604020202020204" pitchFamily="34" charset="0"/>
              </a:rPr>
              <a:t>Maryland  Tuition Waiver </a:t>
            </a:r>
          </a:p>
        </p:txBody>
      </p:sp>
      <p:sp>
        <p:nvSpPr>
          <p:cNvPr id="3" name="Content Placeholder 2"/>
          <p:cNvSpPr>
            <a:spLocks noGrp="1"/>
          </p:cNvSpPr>
          <p:nvPr>
            <p:ph sz="half" idx="1"/>
          </p:nvPr>
        </p:nvSpPr>
        <p:spPr>
          <a:xfrm>
            <a:off x="152400" y="1600200"/>
            <a:ext cx="4343400" cy="4495800"/>
          </a:xfrm>
        </p:spPr>
        <p:txBody>
          <a:bodyPr>
            <a:noAutofit/>
          </a:bodyPr>
          <a:lstStyle/>
          <a:p>
            <a:pPr marL="0" indent="0">
              <a:spcBef>
                <a:spcPts val="0"/>
              </a:spcBef>
              <a:buNone/>
            </a:pPr>
            <a:r>
              <a:rPr lang="en-US" sz="2400" dirty="0">
                <a:solidFill>
                  <a:srgbClr val="0070C0"/>
                </a:solidFill>
                <a:latin typeface="Arial" panose="020B0604020202020204" pitchFamily="34" charset="0"/>
                <a:cs typeface="Arial" panose="020B0604020202020204" pitchFamily="34" charset="0"/>
              </a:rPr>
              <a:t>Eligibility Requirements </a:t>
            </a:r>
            <a:endParaRPr lang="en-US" sz="2400" dirty="0">
              <a:solidFill>
                <a:srgbClr val="FFFF00"/>
              </a:solidFill>
              <a:latin typeface="Arial" panose="020B0604020202020204" pitchFamily="34" charset="0"/>
              <a:cs typeface="Arial" panose="020B0604020202020204" pitchFamily="34" charset="0"/>
            </a:endParaRPr>
          </a:p>
          <a:p>
            <a:pPr>
              <a:spcBef>
                <a:spcPts val="0"/>
              </a:spcBef>
              <a:buFont typeface="Wingdings" charset="2"/>
              <a:buChar char="u"/>
            </a:pPr>
            <a:r>
              <a:rPr lang="en-US" sz="2000" dirty="0" smtClean="0">
                <a:latin typeface="Arial" panose="020B0604020202020204" pitchFamily="34" charset="0"/>
                <a:cs typeface="Arial" panose="020B0604020202020204" pitchFamily="34" charset="0"/>
              </a:rPr>
              <a:t>Resided </a:t>
            </a:r>
            <a:r>
              <a:rPr lang="en-US" sz="2000" dirty="0">
                <a:latin typeface="Arial" panose="020B0604020202020204" pitchFamily="34" charset="0"/>
                <a:cs typeface="Arial" panose="020B0604020202020204" pitchFamily="34" charset="0"/>
              </a:rPr>
              <a:t>in </a:t>
            </a:r>
            <a:r>
              <a:rPr lang="en-US" sz="2000" dirty="0" smtClean="0">
                <a:latin typeface="Arial" panose="020B0604020202020204" pitchFamily="34" charset="0"/>
                <a:cs typeface="Arial" panose="020B0604020202020204" pitchFamily="34" charset="0"/>
              </a:rPr>
              <a:t>foster care </a:t>
            </a:r>
            <a:r>
              <a:rPr lang="en-US" sz="2000" dirty="0">
                <a:latin typeface="Arial" panose="020B0604020202020204" pitchFamily="34" charset="0"/>
                <a:cs typeface="Arial" panose="020B0604020202020204" pitchFamily="34" charset="0"/>
              </a:rPr>
              <a:t>at the time of HS </a:t>
            </a:r>
            <a:r>
              <a:rPr lang="en-US" sz="2000" dirty="0" smtClean="0">
                <a:latin typeface="Arial" panose="020B0604020202020204" pitchFamily="34" charset="0"/>
                <a:cs typeface="Arial" panose="020B0604020202020204" pitchFamily="34" charset="0"/>
              </a:rPr>
              <a:t>graduation </a:t>
            </a:r>
            <a:r>
              <a:rPr lang="en-US" sz="2000" dirty="0">
                <a:latin typeface="Arial" panose="020B0604020202020204" pitchFamily="34" charset="0"/>
                <a:cs typeface="Arial" panose="020B0604020202020204" pitchFamily="34" charset="0"/>
              </a:rPr>
              <a:t>or </a:t>
            </a:r>
            <a:r>
              <a:rPr lang="en-US" sz="2000" dirty="0" smtClean="0">
                <a:latin typeface="Arial" panose="020B0604020202020204" pitchFamily="34" charset="0"/>
                <a:cs typeface="Arial" panose="020B0604020202020204" pitchFamily="34" charset="0"/>
              </a:rPr>
              <a:t>the time of receiving a GED</a:t>
            </a:r>
            <a:endParaRPr lang="en-US" sz="2000" dirty="0">
              <a:latin typeface="Arial" panose="020B0604020202020204" pitchFamily="34" charset="0"/>
              <a:cs typeface="Arial" panose="020B0604020202020204" pitchFamily="34" charset="0"/>
            </a:endParaRPr>
          </a:p>
          <a:p>
            <a:pPr>
              <a:spcBef>
                <a:spcPts val="0"/>
              </a:spcBef>
              <a:buFont typeface="Wingdings" charset="2"/>
              <a:buChar char="u"/>
            </a:pPr>
            <a:r>
              <a:rPr lang="en-US" sz="2000" dirty="0">
                <a:latin typeface="Arial" panose="020B0604020202020204" pitchFamily="34" charset="0"/>
                <a:cs typeface="Arial" panose="020B0604020202020204" pitchFamily="34" charset="0"/>
              </a:rPr>
              <a:t>Resided in OOHC on 18</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b-day </a:t>
            </a:r>
            <a:r>
              <a:rPr lang="en-US" sz="2000" dirty="0">
                <a:latin typeface="Arial" panose="020B0604020202020204" pitchFamily="34" charset="0"/>
                <a:cs typeface="Arial" panose="020B0604020202020204" pitchFamily="34" charset="0"/>
              </a:rPr>
              <a:t>or </a:t>
            </a:r>
          </a:p>
          <a:p>
            <a:pPr>
              <a:spcBef>
                <a:spcPts val="0"/>
              </a:spcBef>
              <a:buFont typeface="Wingdings" charset="2"/>
              <a:buChar char="u"/>
            </a:pPr>
            <a:r>
              <a:rPr lang="en-US" sz="2000" dirty="0" smtClean="0">
                <a:latin typeface="Arial" panose="020B0604020202020204" pitchFamily="34" charset="0"/>
                <a:cs typeface="Arial" panose="020B0604020202020204" pitchFamily="34" charset="0"/>
              </a:rPr>
              <a:t>Was placed </a:t>
            </a:r>
            <a:r>
              <a:rPr lang="en-US" sz="2000" dirty="0">
                <a:latin typeface="Arial" panose="020B0604020202020204" pitchFamily="34" charset="0"/>
                <a:cs typeface="Arial" panose="020B0604020202020204" pitchFamily="34" charset="0"/>
              </a:rPr>
              <a:t>into guardianship or adoption after age 13 </a:t>
            </a:r>
            <a:endParaRPr lang="en-US" sz="2000" dirty="0" smtClean="0">
              <a:latin typeface="Arial" panose="020B0604020202020204" pitchFamily="34" charset="0"/>
              <a:cs typeface="Arial" panose="020B0604020202020204" pitchFamily="34" charset="0"/>
            </a:endParaRPr>
          </a:p>
          <a:p>
            <a:pPr>
              <a:spcBef>
                <a:spcPts val="0"/>
              </a:spcBef>
              <a:buFont typeface="Wingdings" charset="2"/>
              <a:buChar char="u"/>
            </a:pPr>
            <a:r>
              <a:rPr lang="en-US" sz="2000" dirty="0" smtClean="0">
                <a:solidFill>
                  <a:srgbClr val="FF0000"/>
                </a:solidFill>
                <a:latin typeface="Arial" panose="020B0604020202020204" pitchFamily="34" charset="0"/>
                <a:cs typeface="Arial" panose="020B0604020202020204" pitchFamily="34" charset="0"/>
              </a:rPr>
              <a:t>Includes a younger sibling also placed in the same adoptive or guardianship home. (only state to include this)</a:t>
            </a:r>
            <a:endParaRPr lang="en-US" sz="2000" dirty="0">
              <a:solidFill>
                <a:srgbClr val="FF0000"/>
              </a:solidFill>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solidFill>
                <a:srgbClr val="000000"/>
              </a:solidFill>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solidFill>
                <a:srgbClr val="000000"/>
              </a:solidFill>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solidFill>
                <a:srgbClr val="000000"/>
              </a:solidFill>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solidFill>
                <a:srgbClr val="000000"/>
              </a:solidFill>
            </a:endParaRPr>
          </a:p>
          <a:p>
            <a:pPr>
              <a:spcBef>
                <a:spcPts val="0"/>
              </a:spcBef>
              <a:buFont typeface="Wingdings" charset="2"/>
              <a:buChar char="u"/>
            </a:pPr>
            <a:endParaRPr lang="en-US" sz="2400" dirty="0">
              <a:solidFill>
                <a:srgbClr val="000000"/>
              </a:solidFill>
            </a:endParaRPr>
          </a:p>
          <a:p>
            <a:pPr marL="0" indent="0">
              <a:spcBef>
                <a:spcPts val="0"/>
              </a:spcBef>
              <a:buNone/>
            </a:pPr>
            <a:endParaRPr lang="en-US" sz="2400" dirty="0">
              <a:solidFill>
                <a:srgbClr val="000000"/>
              </a:solidFill>
            </a:endParaRPr>
          </a:p>
          <a:p>
            <a:pPr marL="0" indent="0">
              <a:spcBef>
                <a:spcPts val="0"/>
              </a:spcBef>
              <a:buNone/>
            </a:pPr>
            <a:r>
              <a:rPr lang="en-US" sz="2400" dirty="0">
                <a:solidFill>
                  <a:srgbClr val="000000"/>
                </a:solidFill>
              </a:rPr>
              <a:t> </a:t>
            </a:r>
          </a:p>
        </p:txBody>
      </p:sp>
      <p:sp>
        <p:nvSpPr>
          <p:cNvPr id="4" name="Content Placeholder 3"/>
          <p:cNvSpPr>
            <a:spLocks noGrp="1"/>
          </p:cNvSpPr>
          <p:nvPr>
            <p:ph sz="half" idx="2"/>
          </p:nvPr>
        </p:nvSpPr>
        <p:spPr>
          <a:xfrm>
            <a:off x="4419600" y="1231459"/>
            <a:ext cx="4547999" cy="5474142"/>
          </a:xfrm>
        </p:spPr>
        <p:txBody>
          <a:bodyPr>
            <a:noAutofit/>
          </a:bodyPr>
          <a:lstStyle/>
          <a:p>
            <a:pPr>
              <a:spcBef>
                <a:spcPts val="0"/>
              </a:spcBef>
            </a:pPr>
            <a:endParaRPr lang="en-US" dirty="0"/>
          </a:p>
          <a:p>
            <a:pPr marL="0" indent="0">
              <a:spcBef>
                <a:spcPts val="0"/>
              </a:spcBef>
              <a:buNone/>
            </a:pPr>
            <a:endParaRPr lang="en-US" sz="2400" dirty="0">
              <a:solidFill>
                <a:schemeClr val="tx1"/>
              </a:solidFill>
            </a:endParaRPr>
          </a:p>
          <a:p>
            <a:pPr>
              <a:spcBef>
                <a:spcPts val="0"/>
              </a:spcBef>
              <a:buFont typeface="Wingdings" charset="2"/>
              <a:buChar char="u"/>
            </a:pPr>
            <a:r>
              <a:rPr lang="en-US" sz="2200" dirty="0" smtClean="0">
                <a:solidFill>
                  <a:srgbClr val="FF0000"/>
                </a:solidFill>
                <a:latin typeface="Arial" panose="020B0604020202020204" pitchFamily="34" charset="0"/>
                <a:cs typeface="Arial" panose="020B0604020202020204" pitchFamily="34" charset="0"/>
              </a:rPr>
              <a:t>Unaccompanied homeless youth who qualifies as an independent student </a:t>
            </a:r>
          </a:p>
          <a:p>
            <a:pPr>
              <a:spcBef>
                <a:spcPts val="0"/>
              </a:spcBef>
              <a:buFont typeface="Wingdings" charset="2"/>
              <a:buChar char="u"/>
            </a:pPr>
            <a:r>
              <a:rPr lang="en-US" sz="2200" dirty="0" smtClean="0">
                <a:solidFill>
                  <a:schemeClr val="tx1"/>
                </a:solidFill>
                <a:latin typeface="Arial" panose="020B0604020202020204" pitchFamily="34" charset="0"/>
                <a:cs typeface="Arial" panose="020B0604020202020204" pitchFamily="34" charset="0"/>
              </a:rPr>
              <a:t>Must be enrolled in a university before age 25. </a:t>
            </a:r>
          </a:p>
          <a:p>
            <a:pPr>
              <a:spcBef>
                <a:spcPts val="0"/>
              </a:spcBef>
              <a:buFont typeface="Wingdings" charset="2"/>
              <a:buChar char="u"/>
            </a:pPr>
            <a:r>
              <a:rPr lang="en-US" sz="2200" dirty="0" smtClean="0">
                <a:solidFill>
                  <a:schemeClr val="tx1"/>
                </a:solidFill>
                <a:latin typeface="Arial" panose="020B0604020202020204" pitchFamily="34" charset="0"/>
                <a:cs typeface="Arial" panose="020B0604020202020204" pitchFamily="34" charset="0"/>
              </a:rPr>
              <a:t>Can be used until the youth receives a bachelors degree or 5 years after college enrollment </a:t>
            </a:r>
            <a:endParaRPr lang="en-US" sz="2200" dirty="0">
              <a:solidFill>
                <a:schemeClr val="tx1"/>
              </a:solidFill>
              <a:latin typeface="Arial" panose="020B0604020202020204" pitchFamily="34" charset="0"/>
              <a:cs typeface="Arial" panose="020B0604020202020204" pitchFamily="34" charset="0"/>
            </a:endParaRPr>
          </a:p>
          <a:p>
            <a:pPr>
              <a:spcBef>
                <a:spcPts val="0"/>
              </a:spcBef>
              <a:buFont typeface="Wingdings" charset="2"/>
              <a:buChar char="u"/>
            </a:pPr>
            <a:endParaRPr lang="en-US" sz="2200" dirty="0">
              <a:latin typeface="Arial" panose="020B0604020202020204" pitchFamily="34" charset="0"/>
              <a:cs typeface="Arial" panose="020B0604020202020204" pitchFamily="34" charset="0"/>
            </a:endParaRPr>
          </a:p>
          <a:p>
            <a:pPr marL="0" indent="0">
              <a:spcBef>
                <a:spcPts val="0"/>
              </a:spcBef>
              <a:buNone/>
            </a:pPr>
            <a:r>
              <a:rPr lang="en-US" dirty="0" smtClean="0">
                <a:solidFill>
                  <a:schemeClr val="tx1"/>
                </a:solidFill>
                <a:latin typeface="Arial"/>
                <a:cs typeface="Arial"/>
              </a:rPr>
              <a:t>MD Tuition Waiver for Foster Care </a:t>
            </a:r>
            <a:r>
              <a:rPr lang="en-US" dirty="0" err="1" smtClean="0">
                <a:solidFill>
                  <a:schemeClr val="tx1"/>
                </a:solidFill>
                <a:latin typeface="Arial"/>
                <a:cs typeface="Arial"/>
              </a:rPr>
              <a:t>Receipients</a:t>
            </a:r>
            <a:endParaRPr lang="en-US" dirty="0" smtClean="0">
              <a:solidFill>
                <a:schemeClr val="tx1"/>
              </a:solidFill>
              <a:latin typeface="Arial"/>
              <a:cs typeface="Arial"/>
            </a:endParaRPr>
          </a:p>
          <a:p>
            <a:pPr marL="0" indent="0">
              <a:spcBef>
                <a:spcPts val="0"/>
              </a:spcBef>
              <a:buNone/>
            </a:pPr>
            <a:r>
              <a:rPr lang="en-US" dirty="0">
                <a:solidFill>
                  <a:schemeClr val="tx1"/>
                </a:solidFill>
                <a:latin typeface="Arial"/>
                <a:cs typeface="Arial"/>
                <a:hlinkClick r:id="rId3"/>
              </a:rPr>
              <a:t>http://mhec.maryland.gov/preparing/Pages/FinancialAid/ProgramDescriptions/</a:t>
            </a:r>
            <a:r>
              <a:rPr lang="en-US" dirty="0" smtClean="0">
                <a:solidFill>
                  <a:schemeClr val="tx1"/>
                </a:solidFill>
                <a:latin typeface="Arial"/>
                <a:cs typeface="Arial"/>
                <a:hlinkClick r:id="rId3"/>
              </a:rPr>
              <a:t>prog_fostercare.aspx</a:t>
            </a:r>
            <a:r>
              <a:rPr lang="en-US" dirty="0" smtClean="0">
                <a:solidFill>
                  <a:schemeClr val="tx1"/>
                </a:solidFill>
                <a:latin typeface="Arial"/>
                <a:cs typeface="Arial"/>
              </a:rPr>
              <a:t> </a:t>
            </a:r>
            <a:endParaRPr lang="en-US" dirty="0">
              <a:solidFill>
                <a:schemeClr val="tx1"/>
              </a:solidFill>
              <a:latin typeface="Arial"/>
              <a:cs typeface="Arial"/>
            </a:endParaRPr>
          </a:p>
        </p:txBody>
      </p:sp>
    </p:spTree>
    <p:extLst>
      <p:ext uri="{BB962C8B-B14F-4D97-AF65-F5344CB8AC3E}">
        <p14:creationId xmlns:p14="http://schemas.microsoft.com/office/powerpoint/2010/main" val="2186281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b="1" dirty="0">
                <a:solidFill>
                  <a:srgbClr val="FFFF00"/>
                </a:solidFill>
                <a:latin typeface="Arial" panose="020B0604020202020204" pitchFamily="34" charset="0"/>
                <a:cs typeface="Arial" panose="020B0604020202020204" pitchFamily="34" charset="0"/>
              </a:rPr>
              <a:t>History of Tuition Waivers</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321627903"/>
              </p:ext>
            </p:extLst>
          </p:nvPr>
        </p:nvGraphicFramePr>
        <p:xfrm>
          <a:off x="856872" y="1808318"/>
          <a:ext cx="3205431" cy="4632691"/>
        </p:xfrm>
        <a:graphic>
          <a:graphicData uri="http://schemas.openxmlformats.org/drawingml/2006/table">
            <a:tbl>
              <a:tblPr firstRow="1" bandRow="1">
                <a:tableStyleId>{5C22544A-7EE6-4342-B048-85BDC9FD1C3A}</a:tableStyleId>
              </a:tblPr>
              <a:tblGrid>
                <a:gridCol w="1522062">
                  <a:extLst>
                    <a:ext uri="{9D8B030D-6E8A-4147-A177-3AD203B41FA5}">
                      <a16:colId xmlns:a16="http://schemas.microsoft.com/office/drawing/2014/main" xmlns="" val="20000"/>
                    </a:ext>
                  </a:extLst>
                </a:gridCol>
                <a:gridCol w="1683369">
                  <a:extLst>
                    <a:ext uri="{9D8B030D-6E8A-4147-A177-3AD203B41FA5}">
                      <a16:colId xmlns:a16="http://schemas.microsoft.com/office/drawing/2014/main" xmlns="" val="20001"/>
                    </a:ext>
                  </a:extLst>
                </a:gridCol>
              </a:tblGrid>
              <a:tr h="552161">
                <a:tc>
                  <a:txBody>
                    <a:bodyPr/>
                    <a:lstStyle/>
                    <a:p>
                      <a:r>
                        <a:rPr lang="en-US" sz="1600" b="1" dirty="0">
                          <a:solidFill>
                            <a:srgbClr val="000000"/>
                          </a:solidFill>
                        </a:rPr>
                        <a:t>Year</a:t>
                      </a:r>
                      <a:r>
                        <a:rPr lang="en-US" sz="1600" b="1" baseline="0" dirty="0">
                          <a:solidFill>
                            <a:srgbClr val="000000"/>
                          </a:solidFill>
                        </a:rPr>
                        <a:t> Implemented</a:t>
                      </a:r>
                      <a:endParaRPr lang="en-US" sz="1600" b="1" dirty="0">
                        <a:solidFill>
                          <a:srgbClr val="000000"/>
                        </a:solidFill>
                      </a:endParaRPr>
                    </a:p>
                  </a:txBody>
                  <a:tcPr marL="78501" marR="78501" marT="39250" marB="39250"/>
                </a:tc>
                <a:tc>
                  <a:txBody>
                    <a:bodyPr/>
                    <a:lstStyle/>
                    <a:p>
                      <a:r>
                        <a:rPr lang="en-US" sz="1600" b="1" dirty="0">
                          <a:solidFill>
                            <a:srgbClr val="000000"/>
                          </a:solidFill>
                        </a:rPr>
                        <a:t>State</a:t>
                      </a:r>
                    </a:p>
                  </a:txBody>
                  <a:tcPr marL="78501" marR="78501" marT="39250" marB="39250"/>
                </a:tc>
                <a:extLst>
                  <a:ext uri="{0D108BD9-81ED-4DB2-BD59-A6C34878D82A}">
                    <a16:rowId xmlns:a16="http://schemas.microsoft.com/office/drawing/2014/main" xmlns="" val="10000"/>
                  </a:ext>
                </a:extLst>
              </a:tr>
              <a:tr h="552161">
                <a:tc>
                  <a:txBody>
                    <a:bodyPr/>
                    <a:lstStyle/>
                    <a:p>
                      <a:r>
                        <a:rPr lang="en-US" sz="1600" b="1" dirty="0">
                          <a:solidFill>
                            <a:srgbClr val="000000"/>
                          </a:solidFill>
                        </a:rPr>
                        <a:t>1988</a:t>
                      </a:r>
                    </a:p>
                  </a:txBody>
                  <a:tcPr marL="78501" marR="78501" marT="39250" marB="39250"/>
                </a:tc>
                <a:tc>
                  <a:txBody>
                    <a:bodyPr/>
                    <a:lstStyle/>
                    <a:p>
                      <a:r>
                        <a:rPr lang="en-US" sz="1600" b="1" dirty="0">
                          <a:solidFill>
                            <a:srgbClr val="000000"/>
                          </a:solidFill>
                        </a:rPr>
                        <a:t>Florida</a:t>
                      </a:r>
                    </a:p>
                    <a:p>
                      <a:endParaRPr lang="en-US" sz="1600" b="1" dirty="0">
                        <a:solidFill>
                          <a:srgbClr val="000000"/>
                        </a:solidFill>
                      </a:endParaRPr>
                    </a:p>
                  </a:txBody>
                  <a:tcPr marL="78501" marR="78501" marT="39250" marB="39250"/>
                </a:tc>
                <a:extLst>
                  <a:ext uri="{0D108BD9-81ED-4DB2-BD59-A6C34878D82A}">
                    <a16:rowId xmlns:a16="http://schemas.microsoft.com/office/drawing/2014/main" xmlns="" val="10001"/>
                  </a:ext>
                </a:extLst>
              </a:tr>
              <a:tr h="552161">
                <a:tc>
                  <a:txBody>
                    <a:bodyPr/>
                    <a:lstStyle/>
                    <a:p>
                      <a:r>
                        <a:rPr lang="en-US" sz="1600" b="1" dirty="0">
                          <a:solidFill>
                            <a:srgbClr val="FF0000"/>
                          </a:solidFill>
                        </a:rPr>
                        <a:t>1993</a:t>
                      </a:r>
                    </a:p>
                  </a:txBody>
                  <a:tcPr marL="78501" marR="78501" marT="39250" marB="3925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Texas</a:t>
                      </a:r>
                    </a:p>
                    <a:p>
                      <a:endParaRPr lang="en-US" sz="1600" b="1" dirty="0">
                        <a:solidFill>
                          <a:srgbClr val="FF0000"/>
                        </a:solidFill>
                      </a:endParaRPr>
                    </a:p>
                  </a:txBody>
                  <a:tcPr marL="78501" marR="78501" marT="39250" marB="39250"/>
                </a:tc>
                <a:extLst>
                  <a:ext uri="{0D108BD9-81ED-4DB2-BD59-A6C34878D82A}">
                    <a16:rowId xmlns:a16="http://schemas.microsoft.com/office/drawing/2014/main" xmlns="" val="10002"/>
                  </a:ext>
                </a:extLst>
              </a:tr>
              <a:tr h="552161">
                <a:tc>
                  <a:txBody>
                    <a:bodyPr/>
                    <a:lstStyle/>
                    <a:p>
                      <a:r>
                        <a:rPr lang="en-US" sz="1600" b="1" dirty="0">
                          <a:solidFill>
                            <a:schemeClr val="tx1"/>
                          </a:solidFill>
                        </a:rPr>
                        <a:t>1994</a:t>
                      </a:r>
                    </a:p>
                  </a:txBody>
                  <a:tcPr marL="78501" marR="78501" marT="39250" marB="3925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Connecticut </a:t>
                      </a:r>
                    </a:p>
                    <a:p>
                      <a:endParaRPr lang="en-US" sz="1600" b="1" dirty="0">
                        <a:solidFill>
                          <a:schemeClr val="tx1"/>
                        </a:solidFill>
                      </a:endParaRPr>
                    </a:p>
                  </a:txBody>
                  <a:tcPr marL="78501" marR="78501" marT="39250" marB="39250"/>
                </a:tc>
                <a:extLst>
                  <a:ext uri="{0D108BD9-81ED-4DB2-BD59-A6C34878D82A}">
                    <a16:rowId xmlns:a16="http://schemas.microsoft.com/office/drawing/2014/main" xmlns="" val="10003"/>
                  </a:ext>
                </a:extLst>
              </a:tr>
              <a:tr h="552161">
                <a:tc>
                  <a:txBody>
                    <a:bodyPr/>
                    <a:lstStyle/>
                    <a:p>
                      <a:r>
                        <a:rPr lang="en-US" sz="1600" b="1" dirty="0">
                          <a:solidFill>
                            <a:schemeClr val="tx1"/>
                          </a:solidFill>
                        </a:rPr>
                        <a:t>1999</a:t>
                      </a:r>
                    </a:p>
                  </a:txBody>
                  <a:tcPr marL="78501" marR="78501" marT="39250" marB="3925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Kentucky, Maine</a:t>
                      </a:r>
                    </a:p>
                    <a:p>
                      <a:endParaRPr lang="en-US" sz="1600" b="1" dirty="0">
                        <a:solidFill>
                          <a:schemeClr val="tx1"/>
                        </a:solidFill>
                      </a:endParaRPr>
                    </a:p>
                  </a:txBody>
                  <a:tcPr marL="78501" marR="78501" marT="39250" marB="39250"/>
                </a:tc>
                <a:extLst>
                  <a:ext uri="{0D108BD9-81ED-4DB2-BD59-A6C34878D82A}">
                    <a16:rowId xmlns:a16="http://schemas.microsoft.com/office/drawing/2014/main" xmlns="" val="10004"/>
                  </a:ext>
                </a:extLst>
              </a:tr>
              <a:tr h="788992">
                <a:tc>
                  <a:txBody>
                    <a:bodyPr/>
                    <a:lstStyle/>
                    <a:p>
                      <a:r>
                        <a:rPr lang="en-US" sz="1600" b="1" dirty="0">
                          <a:solidFill>
                            <a:schemeClr val="tx1"/>
                          </a:solidFill>
                        </a:rPr>
                        <a:t>2000</a:t>
                      </a:r>
                    </a:p>
                  </a:txBody>
                  <a:tcPr marL="78501" marR="78501" marT="39250" marB="39250"/>
                </a:tc>
                <a:tc>
                  <a:txBody>
                    <a:bodyPr/>
                    <a:lstStyle/>
                    <a:p>
                      <a:r>
                        <a:rPr lang="en-US" sz="1600" b="1" dirty="0">
                          <a:solidFill>
                            <a:schemeClr val="tx1"/>
                          </a:solidFill>
                        </a:rPr>
                        <a:t>Massachusetts, Rhode Island, Virginia </a:t>
                      </a:r>
                    </a:p>
                  </a:txBody>
                  <a:tcPr marL="78501" marR="78501" marT="39250" marB="39250"/>
                </a:tc>
                <a:extLst>
                  <a:ext uri="{0D108BD9-81ED-4DB2-BD59-A6C34878D82A}">
                    <a16:rowId xmlns:a16="http://schemas.microsoft.com/office/drawing/2014/main" xmlns="" val="10005"/>
                  </a:ext>
                </a:extLst>
              </a:tr>
              <a:tr h="425591">
                <a:tc>
                  <a:txBody>
                    <a:bodyPr/>
                    <a:lstStyle/>
                    <a:p>
                      <a:r>
                        <a:rPr lang="en-US" sz="1600" b="1" dirty="0">
                          <a:solidFill>
                            <a:schemeClr val="tx1"/>
                          </a:solidFill>
                        </a:rPr>
                        <a:t>2007</a:t>
                      </a:r>
                    </a:p>
                  </a:txBody>
                  <a:tcPr marL="78501" marR="78501" marT="39250" marB="39250"/>
                </a:tc>
                <a:tc>
                  <a:txBody>
                    <a:bodyPr/>
                    <a:lstStyle/>
                    <a:p>
                      <a:r>
                        <a:rPr lang="en-US" sz="1600" b="1" dirty="0">
                          <a:solidFill>
                            <a:schemeClr val="tx1"/>
                          </a:solidFill>
                        </a:rPr>
                        <a:t>Maryland </a:t>
                      </a:r>
                    </a:p>
                  </a:txBody>
                  <a:tcPr marL="78501" marR="78501" marT="39250" marB="39250"/>
                </a:tc>
                <a:extLst>
                  <a:ext uri="{0D108BD9-81ED-4DB2-BD59-A6C34878D82A}">
                    <a16:rowId xmlns:a16="http://schemas.microsoft.com/office/drawing/2014/main" xmlns="" val="10006"/>
                  </a:ext>
                </a:extLst>
              </a:tr>
              <a:tr h="552161">
                <a:tc>
                  <a:txBody>
                    <a:bodyPr/>
                    <a:lstStyle/>
                    <a:p>
                      <a:r>
                        <a:rPr lang="en-US" sz="1600" b="1" dirty="0">
                          <a:solidFill>
                            <a:srgbClr val="FF0000"/>
                          </a:solidFill>
                        </a:rPr>
                        <a:t>2012</a:t>
                      </a:r>
                    </a:p>
                  </a:txBody>
                  <a:tcPr marL="78501" marR="78501" marT="39250" marB="3925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Oregon</a:t>
                      </a:r>
                    </a:p>
                    <a:p>
                      <a:endParaRPr lang="en-US" sz="1600" b="1" dirty="0">
                        <a:solidFill>
                          <a:srgbClr val="FF0000"/>
                        </a:solidFill>
                      </a:endParaRPr>
                    </a:p>
                  </a:txBody>
                  <a:tcPr marL="78501" marR="78501" marT="39250" marB="39250"/>
                </a:tc>
                <a:extLst>
                  <a:ext uri="{0D108BD9-81ED-4DB2-BD59-A6C34878D82A}">
                    <a16:rowId xmlns:a16="http://schemas.microsoft.com/office/drawing/2014/main" xmlns="" val="10007"/>
                  </a:ext>
                </a:extLst>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842428834"/>
              </p:ext>
            </p:extLst>
          </p:nvPr>
        </p:nvGraphicFramePr>
        <p:xfrm>
          <a:off x="5081696" y="1828800"/>
          <a:ext cx="3605104" cy="4522773"/>
        </p:xfrm>
        <a:graphic>
          <a:graphicData uri="http://schemas.openxmlformats.org/drawingml/2006/table">
            <a:tbl>
              <a:tblPr firstRow="1" bandRow="1">
                <a:tableStyleId>{5C22544A-7EE6-4342-B048-85BDC9FD1C3A}</a:tableStyleId>
              </a:tblPr>
              <a:tblGrid>
                <a:gridCol w="3605104">
                  <a:extLst>
                    <a:ext uri="{9D8B030D-6E8A-4147-A177-3AD203B41FA5}">
                      <a16:colId xmlns:a16="http://schemas.microsoft.com/office/drawing/2014/main" xmlns="" val="20000"/>
                    </a:ext>
                  </a:extLst>
                </a:gridCol>
              </a:tblGrid>
              <a:tr h="733503">
                <a:tc>
                  <a:txBody>
                    <a:bodyPr/>
                    <a:lstStyle/>
                    <a:p>
                      <a:r>
                        <a:rPr lang="en-US" sz="1500" dirty="0">
                          <a:solidFill>
                            <a:schemeClr val="tx1"/>
                          </a:solidFill>
                        </a:rPr>
                        <a:t>Other</a:t>
                      </a:r>
                      <a:r>
                        <a:rPr lang="en-US" sz="1500" baseline="0" dirty="0">
                          <a:solidFill>
                            <a:schemeClr val="tx1"/>
                          </a:solidFill>
                        </a:rPr>
                        <a:t> Subpopulations </a:t>
                      </a:r>
                      <a:endParaRPr lang="en-US" sz="1500" dirty="0">
                        <a:solidFill>
                          <a:schemeClr val="tx1"/>
                        </a:solidFill>
                      </a:endParaRPr>
                    </a:p>
                  </a:txBody>
                  <a:tcPr marL="78657" marR="78657" marT="39329" marB="39329"/>
                </a:tc>
                <a:extLst>
                  <a:ext uri="{0D108BD9-81ED-4DB2-BD59-A6C34878D82A}">
                    <a16:rowId xmlns:a16="http://schemas.microsoft.com/office/drawing/2014/main" xmlns="" val="10000"/>
                  </a:ext>
                </a:extLst>
              </a:tr>
              <a:tr h="733503">
                <a:tc>
                  <a:txBody>
                    <a:bodyPr/>
                    <a:lstStyle/>
                    <a:p>
                      <a:r>
                        <a:rPr lang="en-US" sz="1500" dirty="0">
                          <a:solidFill>
                            <a:srgbClr val="FF0000"/>
                          </a:solidFill>
                        </a:rPr>
                        <a:t>Veterans, Coast Guard, </a:t>
                      </a:r>
                    </a:p>
                  </a:txBody>
                  <a:tcPr marL="78657" marR="78657" marT="39329" marB="39329"/>
                </a:tc>
                <a:extLst>
                  <a:ext uri="{0D108BD9-81ED-4DB2-BD59-A6C34878D82A}">
                    <a16:rowId xmlns:a16="http://schemas.microsoft.com/office/drawing/2014/main" xmlns="" val="10001"/>
                  </a:ext>
                </a:extLst>
              </a:tr>
              <a:tr h="855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FF0000"/>
                          </a:solidFill>
                        </a:rPr>
                        <a:t>Law Enforcement, Firefighters, EMT, Surviving Spouse or Child </a:t>
                      </a:r>
                    </a:p>
                    <a:p>
                      <a:endParaRPr lang="en-US" sz="1500" dirty="0">
                        <a:solidFill>
                          <a:schemeClr val="tx1"/>
                        </a:solidFill>
                      </a:endParaRPr>
                    </a:p>
                  </a:txBody>
                  <a:tcPr marL="78657" marR="78657" marT="39329" marB="39329"/>
                </a:tc>
                <a:extLst>
                  <a:ext uri="{0D108BD9-81ED-4DB2-BD59-A6C34878D82A}">
                    <a16:rowId xmlns:a16="http://schemas.microsoft.com/office/drawing/2014/main" xmlns="" val="10002"/>
                  </a:ext>
                </a:extLst>
              </a:tr>
              <a:tr h="733503">
                <a:tc>
                  <a:txBody>
                    <a:bodyPr/>
                    <a:lstStyle/>
                    <a:p>
                      <a:pPr marL="0" indent="0">
                        <a:buNone/>
                      </a:pPr>
                      <a:r>
                        <a:rPr lang="en-US" sz="1500" dirty="0">
                          <a:solidFill>
                            <a:srgbClr val="FF0000"/>
                          </a:solidFill>
                        </a:rPr>
                        <a:t>Teachers, Nurses </a:t>
                      </a:r>
                    </a:p>
                    <a:p>
                      <a:endParaRPr lang="en-US" sz="1500" dirty="0">
                        <a:solidFill>
                          <a:schemeClr val="tx1"/>
                        </a:solidFill>
                      </a:endParaRPr>
                    </a:p>
                  </a:txBody>
                  <a:tcPr marL="78657" marR="78657" marT="39329" marB="39329"/>
                </a:tc>
                <a:extLst>
                  <a:ext uri="{0D108BD9-81ED-4DB2-BD59-A6C34878D82A}">
                    <a16:rowId xmlns:a16="http://schemas.microsoft.com/office/drawing/2014/main" xmlns="" val="10003"/>
                  </a:ext>
                </a:extLst>
              </a:tr>
              <a:tr h="7335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Blind, Deaf Students </a:t>
                      </a:r>
                    </a:p>
                    <a:p>
                      <a:endParaRPr lang="en-US" sz="1500" dirty="0">
                        <a:solidFill>
                          <a:schemeClr val="tx1"/>
                        </a:solidFill>
                      </a:endParaRPr>
                    </a:p>
                  </a:txBody>
                  <a:tcPr marL="78657" marR="78657" marT="39329" marB="39329"/>
                </a:tc>
                <a:extLst>
                  <a:ext uri="{0D108BD9-81ED-4DB2-BD59-A6C34878D82A}">
                    <a16:rowId xmlns:a16="http://schemas.microsoft.com/office/drawing/2014/main" xmlns="" val="10004"/>
                  </a:ext>
                </a:extLst>
              </a:tr>
              <a:tr h="7335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FF0000"/>
                          </a:solidFill>
                        </a:rPr>
                        <a:t>Adopted</a:t>
                      </a:r>
                      <a:r>
                        <a:rPr lang="en-US" sz="1500" dirty="0">
                          <a:solidFill>
                            <a:schemeClr val="tx1"/>
                          </a:solidFill>
                        </a:rPr>
                        <a:t> &amp; Kinship youth </a:t>
                      </a:r>
                    </a:p>
                    <a:p>
                      <a:endParaRPr lang="en-US" sz="1500" dirty="0">
                        <a:solidFill>
                          <a:schemeClr val="tx1"/>
                        </a:solidFill>
                      </a:endParaRPr>
                    </a:p>
                  </a:txBody>
                  <a:tcPr marL="78657" marR="78657" marT="39329" marB="39329"/>
                </a:tc>
                <a:extLst>
                  <a:ext uri="{0D108BD9-81ED-4DB2-BD59-A6C34878D82A}">
                    <a16:rowId xmlns:a16="http://schemas.microsoft.com/office/drawing/2014/main" xmlns="" val="10005"/>
                  </a:ext>
                </a:extLst>
              </a:tr>
            </a:tbl>
          </a:graphicData>
        </a:graphic>
      </p:graphicFrame>
      <p:sp>
        <p:nvSpPr>
          <p:cNvPr id="5" name="Slide Number Placeholder 4"/>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12</a:t>
            </a:fld>
            <a:endParaRPr lang="en-US" dirty="0">
              <a:solidFill>
                <a:prstClr val="black">
                  <a:lumMod val="50000"/>
                  <a:lumOff val="50000"/>
                </a:prstClr>
              </a:solidFill>
            </a:endParaRPr>
          </a:p>
        </p:txBody>
      </p:sp>
    </p:spTree>
    <p:extLst>
      <p:ext uri="{BB962C8B-B14F-4D97-AF65-F5344CB8AC3E}">
        <p14:creationId xmlns:p14="http://schemas.microsoft.com/office/powerpoint/2010/main" val="185136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458200" cy="874059"/>
          </a:xfrm>
        </p:spPr>
        <p:txBody>
          <a:bodyPr>
            <a:normAutofit/>
          </a:bodyPr>
          <a:lstStyle/>
          <a:p>
            <a:pPr algn="l"/>
            <a:r>
              <a:rPr lang="en-US" sz="2800" b="1" dirty="0">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BiPartisan</a:t>
            </a:r>
            <a:r>
              <a:rPr lang="en-US" sz="2800" b="1" dirty="0">
                <a:solidFill>
                  <a:srgbClr val="FFFF00"/>
                </a:solidFill>
                <a:latin typeface="Arial" panose="020B0604020202020204" pitchFamily="34" charset="0"/>
                <a:cs typeface="Arial" panose="020B0604020202020204" pitchFamily="34" charset="0"/>
              </a:rPr>
              <a:t> Support of Tuition Waivers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88258" y="1673122"/>
            <a:ext cx="8727142" cy="5108678"/>
          </a:xfrm>
        </p:spPr>
        <p:txBody>
          <a:bodyPr>
            <a:noAutofit/>
          </a:bodyPr>
          <a:lstStyle/>
          <a:p>
            <a:pPr>
              <a:buFont typeface="Wingdings" charset="2"/>
              <a:buChar char="u"/>
            </a:pPr>
            <a:r>
              <a:rPr lang="en-US" sz="2000" dirty="0">
                <a:latin typeface="Arial" panose="020B0604020202020204" pitchFamily="34" charset="0"/>
                <a:cs typeface="Arial" panose="020B0604020202020204" pitchFamily="34" charset="0"/>
              </a:rPr>
              <a:t>13 States had divided governor/legislatures:  (FL, CT, MN, OK, MA, ME, RI, WV, NJ, MD, MO, OR, NM)</a:t>
            </a:r>
          </a:p>
          <a:p>
            <a:pPr>
              <a:buFont typeface="Wingdings" charset="2"/>
              <a:buChar char="u"/>
            </a:pPr>
            <a:r>
              <a:rPr lang="en-US" sz="2000" dirty="0">
                <a:latin typeface="Arial" panose="020B0604020202020204" pitchFamily="34" charset="0"/>
                <a:cs typeface="Arial" panose="020B0604020202020204" pitchFamily="34" charset="0"/>
              </a:rPr>
              <a:t>13 states had a Republican governor. (CT, MN, OK, MA, RI, VA,WV, KS, AK,MD, SC, AZ, NM)</a:t>
            </a:r>
          </a:p>
          <a:p>
            <a:pPr>
              <a:buFont typeface="Wingdings" charset="2"/>
              <a:buChar char="u"/>
            </a:pPr>
            <a:r>
              <a:rPr lang="en-US" sz="2000" dirty="0">
                <a:latin typeface="Arial" panose="020B0604020202020204" pitchFamily="34" charset="0"/>
                <a:cs typeface="Arial" panose="020B0604020202020204" pitchFamily="34" charset="0"/>
              </a:rPr>
              <a:t>8 states had a Democratic Governor. FL, TX, KY, NJ, NH, NC, MO, OR.  (ME- Independent Gov.)</a:t>
            </a:r>
          </a:p>
          <a:p>
            <a:pPr>
              <a:buFont typeface="Wingdings" charset="2"/>
              <a:buChar char="u"/>
            </a:pPr>
            <a:r>
              <a:rPr lang="en-US" sz="2000" dirty="0">
                <a:latin typeface="Arial" panose="020B0604020202020204" pitchFamily="34" charset="0"/>
                <a:cs typeface="Arial" panose="020B0604020202020204" pitchFamily="34" charset="0"/>
              </a:rPr>
              <a:t>13 Democratic Legislatures were in place at the time of waiver implementation. </a:t>
            </a:r>
          </a:p>
          <a:p>
            <a:pPr>
              <a:buFont typeface="Wingdings" charset="2"/>
              <a:buChar char="u"/>
            </a:pPr>
            <a:r>
              <a:rPr lang="en-US" sz="2000" dirty="0">
                <a:latin typeface="Arial" panose="020B0604020202020204" pitchFamily="34" charset="0"/>
                <a:cs typeface="Arial" panose="020B0604020202020204" pitchFamily="34" charset="0"/>
              </a:rPr>
              <a:t>4 states had both Rep </a:t>
            </a:r>
            <a:r>
              <a:rPr lang="en-US" sz="2000" dirty="0" err="1">
                <a:latin typeface="Arial" panose="020B0604020202020204" pitchFamily="34" charset="0"/>
                <a:cs typeface="Arial" panose="020B0604020202020204" pitchFamily="34" charset="0"/>
              </a:rPr>
              <a:t>Gov</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Legis</a:t>
            </a:r>
            <a:r>
              <a:rPr lang="en-US" sz="2000" dirty="0">
                <a:latin typeface="Arial" panose="020B0604020202020204" pitchFamily="34" charset="0"/>
                <a:cs typeface="Arial" panose="020B0604020202020204" pitchFamily="34" charset="0"/>
              </a:rPr>
              <a:t>: AK, AZ, KS, VA</a:t>
            </a:r>
          </a:p>
          <a:p>
            <a:pPr>
              <a:buFont typeface="Wingdings" charset="2"/>
              <a:buChar char="u"/>
            </a:pPr>
            <a:r>
              <a:rPr lang="en-US" sz="2000" dirty="0">
                <a:latin typeface="Arial" panose="020B0604020202020204" pitchFamily="34" charset="0"/>
                <a:cs typeface="Arial" panose="020B0604020202020204" pitchFamily="34" charset="0"/>
              </a:rPr>
              <a:t>4 states had both Dem </a:t>
            </a:r>
            <a:r>
              <a:rPr lang="en-US" sz="2000" dirty="0" err="1">
                <a:latin typeface="Arial" panose="020B0604020202020204" pitchFamily="34" charset="0"/>
                <a:cs typeface="Arial" panose="020B0604020202020204" pitchFamily="34" charset="0"/>
              </a:rPr>
              <a:t>Gov</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Legis</a:t>
            </a:r>
            <a:r>
              <a:rPr lang="en-US" sz="2000" dirty="0">
                <a:latin typeface="Arial" panose="020B0604020202020204" pitchFamily="34" charset="0"/>
                <a:cs typeface="Arial" panose="020B0604020202020204" pitchFamily="34" charset="0"/>
              </a:rPr>
              <a:t>: TX, KY, NH, NC</a:t>
            </a:r>
          </a:p>
        </p:txBody>
      </p:sp>
      <p:sp>
        <p:nvSpPr>
          <p:cNvPr id="5" name="Slide Number Placeholder 4"/>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13</a:t>
            </a:fld>
            <a:endParaRPr lang="en-US" dirty="0">
              <a:solidFill>
                <a:prstClr val="black">
                  <a:lumMod val="50000"/>
                  <a:lumOff val="50000"/>
                </a:prstClr>
              </a:solidFill>
            </a:endParaRPr>
          </a:p>
        </p:txBody>
      </p:sp>
    </p:spTree>
    <p:extLst>
      <p:ext uri="{BB962C8B-B14F-4D97-AF65-F5344CB8AC3E}">
        <p14:creationId xmlns:p14="http://schemas.microsoft.com/office/powerpoint/2010/main" val="74640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sz="2800" b="1" dirty="0">
                <a:solidFill>
                  <a:srgbClr val="FFFF00"/>
                </a:solidFill>
                <a:latin typeface="Arial" panose="020B0604020202020204" pitchFamily="34" charset="0"/>
                <a:cs typeface="Arial" panose="020B0604020202020204" pitchFamily="34" charset="0"/>
              </a:rPr>
              <a:t>Number of Waivers &amp; Cost in 2014 </a:t>
            </a:r>
            <a:endParaRPr lang="en-US" sz="2800" b="1"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039692874"/>
              </p:ext>
            </p:extLst>
          </p:nvPr>
        </p:nvGraphicFramePr>
        <p:xfrm>
          <a:off x="3429000" y="1746091"/>
          <a:ext cx="5430840" cy="4450080"/>
        </p:xfrm>
        <a:graphic>
          <a:graphicData uri="http://schemas.openxmlformats.org/drawingml/2006/table">
            <a:tbl>
              <a:tblPr firstRow="1" bandRow="1">
                <a:tableStyleId>{5C22544A-7EE6-4342-B048-85BDC9FD1C3A}</a:tableStyleId>
              </a:tblPr>
              <a:tblGrid>
                <a:gridCol w="1623754">
                  <a:extLst>
                    <a:ext uri="{9D8B030D-6E8A-4147-A177-3AD203B41FA5}">
                      <a16:colId xmlns:a16="http://schemas.microsoft.com/office/drawing/2014/main" xmlns="" val="20000"/>
                    </a:ext>
                  </a:extLst>
                </a:gridCol>
                <a:gridCol w="1894380">
                  <a:extLst>
                    <a:ext uri="{9D8B030D-6E8A-4147-A177-3AD203B41FA5}">
                      <a16:colId xmlns:a16="http://schemas.microsoft.com/office/drawing/2014/main" xmlns="" val="20001"/>
                    </a:ext>
                  </a:extLst>
                </a:gridCol>
                <a:gridCol w="1912706">
                  <a:extLst>
                    <a:ext uri="{9D8B030D-6E8A-4147-A177-3AD203B41FA5}">
                      <a16:colId xmlns:a16="http://schemas.microsoft.com/office/drawing/2014/main" xmlns="" val="20002"/>
                    </a:ext>
                  </a:extLst>
                </a:gridCol>
              </a:tblGrid>
              <a:tr h="426021">
                <a:tc>
                  <a:txBody>
                    <a:bodyPr/>
                    <a:lstStyle/>
                    <a:p>
                      <a:r>
                        <a:rPr lang="en-US" sz="2400" dirty="0"/>
                        <a:t>#Students</a:t>
                      </a:r>
                      <a:r>
                        <a:rPr lang="en-US" sz="2400" baseline="0" dirty="0"/>
                        <a:t> </a:t>
                      </a:r>
                      <a:endParaRPr lang="en-US" sz="2400" dirty="0"/>
                    </a:p>
                  </a:txBody>
                  <a:tcPr/>
                </a:tc>
                <a:tc>
                  <a:txBody>
                    <a:bodyPr/>
                    <a:lstStyle/>
                    <a:p>
                      <a:r>
                        <a:rPr lang="en-US" sz="2400" dirty="0"/>
                        <a:t>State </a:t>
                      </a:r>
                    </a:p>
                  </a:txBody>
                  <a:tcPr/>
                </a:tc>
                <a:tc>
                  <a:txBody>
                    <a:bodyPr/>
                    <a:lstStyle/>
                    <a:p>
                      <a:r>
                        <a:rPr lang="en-US" sz="2400" dirty="0"/>
                        <a:t>Cost </a:t>
                      </a:r>
                    </a:p>
                  </a:txBody>
                  <a:tcPr/>
                </a:tc>
                <a:extLst>
                  <a:ext uri="{0D108BD9-81ED-4DB2-BD59-A6C34878D82A}">
                    <a16:rowId xmlns:a16="http://schemas.microsoft.com/office/drawing/2014/main" xmlns="" val="10000"/>
                  </a:ext>
                </a:extLst>
              </a:tr>
              <a:tr h="653232">
                <a:tc>
                  <a:txBody>
                    <a:bodyPr/>
                    <a:lstStyle/>
                    <a:p>
                      <a:r>
                        <a:rPr lang="en-US" sz="2000" dirty="0" smtClean="0"/>
                        <a:t>973 waivers granted of 4,739</a:t>
                      </a:r>
                      <a:r>
                        <a:rPr lang="en-US" sz="2000" dirty="0"/>
                        <a:t>*</a:t>
                      </a:r>
                      <a:r>
                        <a:rPr lang="en-US" sz="2000" baseline="0" dirty="0"/>
                        <a:t> eligible </a:t>
                      </a:r>
                      <a:endParaRPr lang="en-US" sz="2000" dirty="0"/>
                    </a:p>
                  </a:txBody>
                  <a:tcPr/>
                </a:tc>
                <a:tc>
                  <a:txBody>
                    <a:bodyPr/>
                    <a:lstStyle/>
                    <a:p>
                      <a:r>
                        <a:rPr lang="en-US" sz="2000" dirty="0"/>
                        <a:t>Florida </a:t>
                      </a:r>
                    </a:p>
                    <a:p>
                      <a:endParaRPr lang="en-US" sz="2000" dirty="0"/>
                    </a:p>
                  </a:txBody>
                  <a:tcPr/>
                </a:tc>
                <a:tc>
                  <a:txBody>
                    <a:bodyPr/>
                    <a:lstStyle/>
                    <a:p>
                      <a:endParaRPr lang="en-US" sz="2000" dirty="0"/>
                    </a:p>
                  </a:txBody>
                  <a:tcPr/>
                </a:tc>
                <a:extLst>
                  <a:ext uri="{0D108BD9-81ED-4DB2-BD59-A6C34878D82A}">
                    <a16:rowId xmlns:a16="http://schemas.microsoft.com/office/drawing/2014/main" xmlns="" val="10001"/>
                  </a:ext>
                </a:extLst>
              </a:tr>
              <a:tr h="653232">
                <a:tc>
                  <a:txBody>
                    <a:bodyPr/>
                    <a:lstStyle/>
                    <a:p>
                      <a:r>
                        <a:rPr lang="en-US" sz="2000" dirty="0">
                          <a:solidFill>
                            <a:srgbClr val="FF0000"/>
                          </a:solidFill>
                        </a:rPr>
                        <a:t>3,195</a:t>
                      </a:r>
                    </a:p>
                  </a:txBody>
                  <a:tcPr/>
                </a:tc>
                <a:tc>
                  <a:txBody>
                    <a:bodyPr/>
                    <a:lstStyle/>
                    <a:p>
                      <a:r>
                        <a:rPr lang="en-US" sz="2000" dirty="0">
                          <a:solidFill>
                            <a:srgbClr val="FF0000"/>
                          </a:solidFill>
                        </a:rPr>
                        <a:t>Texas</a:t>
                      </a:r>
                    </a:p>
                  </a:txBody>
                  <a:tcPr/>
                </a:tc>
                <a:tc>
                  <a:txBody>
                    <a:bodyPr/>
                    <a:lstStyle/>
                    <a:p>
                      <a:r>
                        <a:rPr lang="en-US" sz="2000" b="0" i="0" u="none" strike="noStrike" kern="1200" baseline="0" dirty="0">
                          <a:solidFill>
                            <a:srgbClr val="FF0000"/>
                          </a:solidFill>
                          <a:latin typeface="+mn-lt"/>
                          <a:ea typeface="+mn-ea"/>
                          <a:cs typeface="+mn-cs"/>
                        </a:rPr>
                        <a:t>$8,389,635 foregone tuition </a:t>
                      </a:r>
                      <a:endParaRPr lang="en-US" sz="2000" dirty="0">
                        <a:solidFill>
                          <a:srgbClr val="FF0000"/>
                        </a:solidFill>
                      </a:endParaRPr>
                    </a:p>
                  </a:txBody>
                  <a:tcPr/>
                </a:tc>
                <a:extLst>
                  <a:ext uri="{0D108BD9-81ED-4DB2-BD59-A6C34878D82A}">
                    <a16:rowId xmlns:a16="http://schemas.microsoft.com/office/drawing/2014/main" xmlns="" val="10002"/>
                  </a:ext>
                </a:extLst>
              </a:tr>
              <a:tr h="369218">
                <a:tc>
                  <a:txBody>
                    <a:bodyPr/>
                    <a:lstStyle/>
                    <a:p>
                      <a:r>
                        <a:rPr lang="en-US" sz="2000" dirty="0"/>
                        <a:t>488</a:t>
                      </a:r>
                    </a:p>
                  </a:txBody>
                  <a:tcPr/>
                </a:tc>
                <a:tc>
                  <a:txBody>
                    <a:bodyPr/>
                    <a:lstStyle/>
                    <a:p>
                      <a:r>
                        <a:rPr lang="en-US" sz="2000" dirty="0"/>
                        <a:t>Connecticut </a:t>
                      </a:r>
                    </a:p>
                  </a:txBody>
                  <a:tcPr/>
                </a:tc>
                <a:tc>
                  <a:txBody>
                    <a:bodyPr/>
                    <a:lstStyle/>
                    <a:p>
                      <a:r>
                        <a:rPr lang="en-US" sz="2000" b="0" i="0" u="none" strike="noStrike" kern="1200" baseline="0" dirty="0">
                          <a:solidFill>
                            <a:schemeClr val="dk1"/>
                          </a:solidFill>
                          <a:latin typeface="+mn-lt"/>
                          <a:ea typeface="+mn-ea"/>
                          <a:cs typeface="+mn-cs"/>
                        </a:rPr>
                        <a:t>$4,143,303</a:t>
                      </a:r>
                      <a:endParaRPr lang="en-US" sz="2000" dirty="0"/>
                    </a:p>
                  </a:txBody>
                  <a:tcPr/>
                </a:tc>
                <a:extLst>
                  <a:ext uri="{0D108BD9-81ED-4DB2-BD59-A6C34878D82A}">
                    <a16:rowId xmlns:a16="http://schemas.microsoft.com/office/drawing/2014/main" xmlns="" val="10003"/>
                  </a:ext>
                </a:extLst>
              </a:tr>
              <a:tr h="369218">
                <a:tc>
                  <a:txBody>
                    <a:bodyPr/>
                    <a:lstStyle/>
                    <a:p>
                      <a:r>
                        <a:rPr lang="en-US" sz="2000" dirty="0"/>
                        <a:t>353</a:t>
                      </a:r>
                    </a:p>
                  </a:txBody>
                  <a:tcPr/>
                </a:tc>
                <a:tc>
                  <a:txBody>
                    <a:bodyPr/>
                    <a:lstStyle/>
                    <a:p>
                      <a:r>
                        <a:rPr lang="en-US" sz="2000" dirty="0"/>
                        <a:t>Massachusetts</a:t>
                      </a:r>
                    </a:p>
                  </a:txBody>
                  <a:tcPr/>
                </a:tc>
                <a:tc>
                  <a:txBody>
                    <a:bodyPr/>
                    <a:lstStyle/>
                    <a:p>
                      <a:endParaRPr lang="en-US" sz="2000" dirty="0"/>
                    </a:p>
                  </a:txBody>
                  <a:tcPr/>
                </a:tc>
                <a:extLst>
                  <a:ext uri="{0D108BD9-81ED-4DB2-BD59-A6C34878D82A}">
                    <a16:rowId xmlns:a16="http://schemas.microsoft.com/office/drawing/2014/main" xmlns="" val="10004"/>
                  </a:ext>
                </a:extLst>
              </a:tr>
              <a:tr h="369218">
                <a:tc>
                  <a:txBody>
                    <a:bodyPr/>
                    <a:lstStyle/>
                    <a:p>
                      <a:r>
                        <a:rPr lang="en-US" sz="2000" dirty="0"/>
                        <a:t>335</a:t>
                      </a:r>
                    </a:p>
                  </a:txBody>
                  <a:tcPr/>
                </a:tc>
                <a:tc>
                  <a:txBody>
                    <a:bodyPr/>
                    <a:lstStyle/>
                    <a:p>
                      <a:r>
                        <a:rPr lang="en-US" sz="2000" dirty="0"/>
                        <a:t>North Carolina </a:t>
                      </a:r>
                    </a:p>
                  </a:txBody>
                  <a:tcPr/>
                </a:tc>
                <a:tc>
                  <a:txBody>
                    <a:bodyPr/>
                    <a:lstStyle/>
                    <a:p>
                      <a:r>
                        <a:rPr lang="en-US" sz="2000" b="0" i="0" u="none" strike="noStrike" kern="1200" baseline="0" dirty="0">
                          <a:solidFill>
                            <a:schemeClr val="dk1"/>
                          </a:solidFill>
                          <a:latin typeface="+mn-lt"/>
                          <a:ea typeface="+mn-ea"/>
                          <a:cs typeface="+mn-cs"/>
                        </a:rPr>
                        <a:t>$1,928,490</a:t>
                      </a:r>
                      <a:endParaRPr lang="en-US" sz="2000" dirty="0"/>
                    </a:p>
                  </a:txBody>
                  <a:tcPr/>
                </a:tc>
                <a:extLst>
                  <a:ext uri="{0D108BD9-81ED-4DB2-BD59-A6C34878D82A}">
                    <a16:rowId xmlns:a16="http://schemas.microsoft.com/office/drawing/2014/main" xmlns="" val="10005"/>
                  </a:ext>
                </a:extLst>
              </a:tr>
              <a:tr h="369218">
                <a:tc>
                  <a:txBody>
                    <a:bodyPr/>
                    <a:lstStyle/>
                    <a:p>
                      <a:r>
                        <a:rPr lang="en-US" sz="2000" dirty="0">
                          <a:solidFill>
                            <a:schemeClr val="tx1"/>
                          </a:solidFill>
                        </a:rPr>
                        <a:t>106 </a:t>
                      </a:r>
                    </a:p>
                  </a:txBody>
                  <a:tcPr/>
                </a:tc>
                <a:tc>
                  <a:txBody>
                    <a:bodyPr/>
                    <a:lstStyle/>
                    <a:p>
                      <a:r>
                        <a:rPr lang="en-US" sz="2000" dirty="0">
                          <a:solidFill>
                            <a:schemeClr val="tx1"/>
                          </a:solidFill>
                        </a:rPr>
                        <a:t>Maryland</a:t>
                      </a:r>
                      <a:r>
                        <a:rPr lang="en-US" sz="2000" baseline="0" dirty="0">
                          <a:solidFill>
                            <a:schemeClr val="tx1"/>
                          </a:solidFill>
                        </a:rPr>
                        <a:t> </a:t>
                      </a:r>
                      <a:endParaRPr lang="en-US" sz="2000" dirty="0">
                        <a:solidFill>
                          <a:schemeClr val="tx1"/>
                        </a:solidFill>
                      </a:endParaRPr>
                    </a:p>
                  </a:txBody>
                  <a:tcPr/>
                </a:tc>
                <a:tc>
                  <a:txBody>
                    <a:bodyPr/>
                    <a:lstStyle/>
                    <a:p>
                      <a:endParaRPr lang="en-US" sz="2000" dirty="0"/>
                    </a:p>
                  </a:txBody>
                  <a:tcPr/>
                </a:tc>
                <a:extLst>
                  <a:ext uri="{0D108BD9-81ED-4DB2-BD59-A6C34878D82A}">
                    <a16:rowId xmlns:a16="http://schemas.microsoft.com/office/drawing/2014/main" xmlns="" val="10006"/>
                  </a:ext>
                </a:extLst>
              </a:tr>
              <a:tr h="369218">
                <a:tc>
                  <a:txBody>
                    <a:bodyPr/>
                    <a:lstStyle/>
                    <a:p>
                      <a:r>
                        <a:rPr lang="en-US" sz="2000" dirty="0">
                          <a:solidFill>
                            <a:srgbClr val="FF0000"/>
                          </a:solidFill>
                        </a:rPr>
                        <a:t>47</a:t>
                      </a:r>
                    </a:p>
                  </a:txBody>
                  <a:tcPr/>
                </a:tc>
                <a:tc>
                  <a:txBody>
                    <a:bodyPr/>
                    <a:lstStyle/>
                    <a:p>
                      <a:r>
                        <a:rPr lang="en-US" sz="2000" dirty="0">
                          <a:solidFill>
                            <a:srgbClr val="FF0000"/>
                          </a:solidFill>
                        </a:rPr>
                        <a:t>Oregon</a:t>
                      </a:r>
                    </a:p>
                  </a:txBody>
                  <a:tcPr/>
                </a:tc>
                <a:tc>
                  <a:txBody>
                    <a:bodyPr/>
                    <a:lstStyle/>
                    <a:p>
                      <a:r>
                        <a:rPr lang="en-US" sz="2000" b="0" i="0" u="none" strike="noStrike" kern="1200" baseline="0" dirty="0">
                          <a:solidFill>
                            <a:schemeClr val="dk1"/>
                          </a:solidFill>
                          <a:latin typeface="+mn-lt"/>
                          <a:ea typeface="+mn-ea"/>
                          <a:cs typeface="+mn-cs"/>
                        </a:rPr>
                        <a:t>$64,130</a:t>
                      </a:r>
                      <a:endParaRPr lang="en-US" sz="2000" dirty="0"/>
                    </a:p>
                  </a:txBody>
                  <a:tcPr/>
                </a:tc>
                <a:extLst>
                  <a:ext uri="{0D108BD9-81ED-4DB2-BD59-A6C34878D82A}">
                    <a16:rowId xmlns:a16="http://schemas.microsoft.com/office/drawing/2014/main" xmlns="" val="10007"/>
                  </a:ext>
                </a:extLst>
              </a:tr>
            </a:tbl>
          </a:graphicData>
        </a:graphic>
      </p:graphicFrame>
      <p:sp>
        <p:nvSpPr>
          <p:cNvPr id="4" name="Content Placeholder 3"/>
          <p:cNvSpPr>
            <a:spLocks noGrp="1"/>
          </p:cNvSpPr>
          <p:nvPr>
            <p:ph sz="half" idx="2"/>
          </p:nvPr>
        </p:nvSpPr>
        <p:spPr>
          <a:xfrm>
            <a:off x="228600" y="1828800"/>
            <a:ext cx="3200400" cy="4284663"/>
          </a:xfrm>
        </p:spPr>
        <p:txBody>
          <a:bodyPr>
            <a:normAutofit fontScale="92500" lnSpcReduction="20000"/>
          </a:bodyPr>
          <a:lstStyle/>
          <a:p>
            <a:pPr marL="0" indent="0">
              <a:buNone/>
            </a:pPr>
            <a:endParaRPr lang="en-US" sz="2600" dirty="0">
              <a:solidFill>
                <a:srgbClr val="000000"/>
              </a:solidFill>
            </a:endParaRPr>
          </a:p>
          <a:p>
            <a:pPr>
              <a:buFont typeface="Wingdings" charset="2"/>
              <a:buChar char="§"/>
            </a:pPr>
            <a:r>
              <a:rPr lang="en-US" sz="2600" dirty="0">
                <a:solidFill>
                  <a:srgbClr val="000000"/>
                </a:solidFill>
                <a:latin typeface="Arial" panose="020B0604020202020204" pitchFamily="34" charset="0"/>
                <a:cs typeface="Arial" panose="020B0604020202020204" pitchFamily="34" charset="0"/>
              </a:rPr>
              <a:t>Only 6 states had totals of 100-500 waivers awarded</a:t>
            </a:r>
          </a:p>
          <a:p>
            <a:pPr>
              <a:buFont typeface="Wingdings" charset="2"/>
              <a:buChar char="§"/>
            </a:pPr>
            <a:r>
              <a:rPr lang="en-US" sz="2600" dirty="0">
                <a:solidFill>
                  <a:srgbClr val="000000"/>
                </a:solidFill>
                <a:latin typeface="Arial" panose="020B0604020202020204" pitchFamily="34" charset="0"/>
                <a:cs typeface="Arial" panose="020B0604020202020204" pitchFamily="34" charset="0"/>
              </a:rPr>
              <a:t>10 states had less than 100 youth who received waivers.</a:t>
            </a:r>
          </a:p>
          <a:p>
            <a:pPr>
              <a:buFont typeface="Wingdings" charset="2"/>
              <a:buChar char="§"/>
            </a:pPr>
            <a:r>
              <a:rPr lang="en-US" sz="2600" dirty="0">
                <a:solidFill>
                  <a:srgbClr val="000000"/>
                </a:solidFill>
                <a:latin typeface="Arial" panose="020B0604020202020204" pitchFamily="34" charset="0"/>
                <a:cs typeface="Arial" panose="020B0604020202020204" pitchFamily="34" charset="0"/>
              </a:rPr>
              <a:t>4 states had no data on # of waivers. (KY, NJ, NM, WV)  </a:t>
            </a:r>
          </a:p>
          <a:p>
            <a:pPr marL="0" indent="0">
              <a:buNone/>
            </a:pPr>
            <a:endParaRPr lang="en-US" sz="2900" dirty="0">
              <a:solidFill>
                <a:srgbClr val="000000"/>
              </a:solidFill>
              <a:latin typeface="Arial" panose="020B0604020202020204" pitchFamily="34" charset="0"/>
              <a:cs typeface="Arial" panose="020B0604020202020204" pitchFamily="34" charset="0"/>
            </a:endParaRPr>
          </a:p>
          <a:p>
            <a:pPr marL="0" indent="0">
              <a:buNone/>
            </a:pPr>
            <a:endParaRPr lang="en-US" dirty="0">
              <a:solidFill>
                <a:srgbClr val="000000"/>
              </a:solidFill>
            </a:endParaRPr>
          </a:p>
          <a:p>
            <a:pPr marL="0" indent="0">
              <a:buNone/>
            </a:pP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14</a:t>
            </a:fld>
            <a:endParaRPr lang="en-US" dirty="0">
              <a:solidFill>
                <a:prstClr val="black">
                  <a:lumMod val="50000"/>
                  <a:lumOff val="50000"/>
                </a:prstClr>
              </a:solidFill>
            </a:endParaRPr>
          </a:p>
        </p:txBody>
      </p:sp>
    </p:spTree>
    <p:extLst>
      <p:ext uri="{BB962C8B-B14F-4D97-AF65-F5344CB8AC3E}">
        <p14:creationId xmlns:p14="http://schemas.microsoft.com/office/powerpoint/2010/main" val="2214049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b="1" dirty="0">
                <a:solidFill>
                  <a:srgbClr val="FFFF00"/>
                </a:solidFill>
                <a:latin typeface="Arial" panose="020B0604020202020204" pitchFamily="34" charset="0"/>
                <a:cs typeface="Arial" panose="020B0604020202020204" pitchFamily="34" charset="0"/>
              </a:rPr>
              <a:t>Age &amp; Time in Care Requirements</a:t>
            </a:r>
          </a:p>
        </p:txBody>
      </p:sp>
      <p:sp>
        <p:nvSpPr>
          <p:cNvPr id="3" name="Content Placeholder 2"/>
          <p:cNvSpPr>
            <a:spLocks noGrp="1"/>
          </p:cNvSpPr>
          <p:nvPr>
            <p:ph sz="half" idx="1"/>
          </p:nvPr>
        </p:nvSpPr>
        <p:spPr>
          <a:xfrm>
            <a:off x="152400" y="1524000"/>
            <a:ext cx="4114800" cy="4284663"/>
          </a:xfrm>
        </p:spPr>
        <p:txBody>
          <a:bodyPr/>
          <a:lstStyle/>
          <a:p>
            <a:pPr marL="0" indent="0">
              <a:buNone/>
            </a:pPr>
            <a:endParaRPr lang="en-US" b="1" dirty="0">
              <a:solidFill>
                <a:srgbClr val="000000"/>
              </a:solidFill>
            </a:endParaRPr>
          </a:p>
          <a:p>
            <a:pPr marL="0" indent="0">
              <a:buNone/>
            </a:pPr>
            <a:endParaRPr lang="en-US" sz="2000" dirty="0">
              <a:solidFill>
                <a:srgbClr val="000000"/>
              </a:solidFill>
              <a:latin typeface="Arial" panose="020B0604020202020204" pitchFamily="34" charset="0"/>
              <a:cs typeface="Arial" panose="020B0604020202020204" pitchFamily="34" charset="0"/>
            </a:endParaRPr>
          </a:p>
          <a:p>
            <a:pPr>
              <a:buFont typeface="Arial"/>
              <a:buChar char="•"/>
            </a:pPr>
            <a:r>
              <a:rPr lang="en-US" sz="2200" dirty="0">
                <a:solidFill>
                  <a:srgbClr val="000000"/>
                </a:solidFill>
                <a:latin typeface="Arial" panose="020B0604020202020204" pitchFamily="34" charset="0"/>
                <a:cs typeface="Arial" panose="020B0604020202020204" pitchFamily="34" charset="0"/>
              </a:rPr>
              <a:t>2 States have no Age requirement</a:t>
            </a:r>
          </a:p>
          <a:p>
            <a:pPr>
              <a:buFont typeface="Arial"/>
              <a:buChar char="•"/>
            </a:pPr>
            <a:r>
              <a:rPr lang="en-US" sz="2200" dirty="0">
                <a:solidFill>
                  <a:srgbClr val="000000"/>
                </a:solidFill>
                <a:latin typeface="Arial" panose="020B0604020202020204" pitchFamily="34" charset="0"/>
                <a:cs typeface="Arial" panose="020B0604020202020204" pitchFamily="34" charset="0"/>
              </a:rPr>
              <a:t>6 states - be over age 16</a:t>
            </a:r>
          </a:p>
          <a:p>
            <a:pPr>
              <a:buFont typeface="Arial"/>
              <a:buChar char="•"/>
            </a:pPr>
            <a:r>
              <a:rPr lang="en-US" sz="2200" dirty="0">
                <a:solidFill>
                  <a:srgbClr val="000000"/>
                </a:solidFill>
                <a:latin typeface="Arial" panose="020B0604020202020204" pitchFamily="34" charset="0"/>
                <a:cs typeface="Arial" panose="020B0604020202020204" pitchFamily="34" charset="0"/>
              </a:rPr>
              <a:t>11 states –student 18yrs old </a:t>
            </a:r>
          </a:p>
          <a:p>
            <a:pPr>
              <a:buFont typeface="Arial"/>
              <a:buChar char="•"/>
            </a:pPr>
            <a:r>
              <a:rPr lang="en-US" sz="2200" dirty="0">
                <a:solidFill>
                  <a:srgbClr val="000000"/>
                </a:solidFill>
                <a:latin typeface="Arial" panose="020B0604020202020204" pitchFamily="34" charset="0"/>
                <a:cs typeface="Arial" panose="020B0604020202020204" pitchFamily="34" charset="0"/>
              </a:rPr>
              <a:t>10 States have no Time</a:t>
            </a:r>
          </a:p>
          <a:p>
            <a:pPr marL="0" indent="0">
              <a:buNone/>
            </a:pPr>
            <a:endParaRPr lang="en-US" b="1" dirty="0">
              <a:solidFill>
                <a:srgbClr val="000000"/>
              </a:solidFill>
            </a:endParaRPr>
          </a:p>
          <a:p>
            <a:pPr marL="0" indent="0">
              <a:buNone/>
            </a:pPr>
            <a:endParaRPr lang="en-US" b="1" dirty="0">
              <a:solidFill>
                <a:srgbClr val="000000"/>
              </a:solidFill>
            </a:endParaRPr>
          </a:p>
        </p:txBody>
      </p:sp>
      <p:sp>
        <p:nvSpPr>
          <p:cNvPr id="4" name="Content Placeholder 3"/>
          <p:cNvSpPr>
            <a:spLocks noGrp="1"/>
          </p:cNvSpPr>
          <p:nvPr>
            <p:ph sz="half" idx="2"/>
          </p:nvPr>
        </p:nvSpPr>
        <p:spPr>
          <a:xfrm>
            <a:off x="4495800" y="2286000"/>
            <a:ext cx="4419599" cy="3751263"/>
          </a:xfrm>
        </p:spPr>
        <p:txBody>
          <a:bodyPr/>
          <a:lstStyle/>
          <a:p>
            <a:pPr marL="0" indent="0">
              <a:buNone/>
            </a:pPr>
            <a:endParaRPr lang="en-US" b="1" dirty="0">
              <a:solidFill>
                <a:srgbClr val="000000"/>
              </a:solidFill>
            </a:endParaRPr>
          </a:p>
        </p:txBody>
      </p:sp>
      <p:sp>
        <p:nvSpPr>
          <p:cNvPr id="5" name="Slide Number Placeholder 4"/>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15</a:t>
            </a:fld>
            <a:endParaRPr lang="en-US" dirty="0">
              <a:solidFill>
                <a:prstClr val="black">
                  <a:lumMod val="50000"/>
                  <a:lumOff val="50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82521703"/>
              </p:ext>
            </p:extLst>
          </p:nvPr>
        </p:nvGraphicFramePr>
        <p:xfrm>
          <a:off x="4343400" y="2286000"/>
          <a:ext cx="4572000" cy="387855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tblGrid>
              <a:tr h="464846">
                <a:tc>
                  <a:txBody>
                    <a:bodyPr/>
                    <a:lstStyle/>
                    <a:p>
                      <a:r>
                        <a:rPr lang="en-US" dirty="0"/>
                        <a:t>State</a:t>
                      </a:r>
                    </a:p>
                  </a:txBody>
                  <a:tcPr/>
                </a:tc>
                <a:tc>
                  <a:txBody>
                    <a:bodyPr/>
                    <a:lstStyle/>
                    <a:p>
                      <a:r>
                        <a:rPr lang="en-US" dirty="0"/>
                        <a:t>Age</a:t>
                      </a:r>
                    </a:p>
                  </a:txBody>
                  <a:tcPr/>
                </a:tc>
                <a:tc>
                  <a:txBody>
                    <a:bodyPr/>
                    <a:lstStyle/>
                    <a:p>
                      <a:r>
                        <a:rPr lang="en-US" dirty="0"/>
                        <a:t>Time in Care</a:t>
                      </a:r>
                    </a:p>
                  </a:txBody>
                  <a:tcPr/>
                </a:tc>
                <a:extLst>
                  <a:ext uri="{0D108BD9-81ED-4DB2-BD59-A6C34878D82A}">
                    <a16:rowId xmlns:a16="http://schemas.microsoft.com/office/drawing/2014/main" xmlns="" val="10000"/>
                  </a:ext>
                </a:extLst>
              </a:tr>
              <a:tr h="464846">
                <a:tc>
                  <a:txBody>
                    <a:bodyPr/>
                    <a:lstStyle/>
                    <a:p>
                      <a:r>
                        <a:rPr lang="en-US" dirty="0"/>
                        <a:t>Maryland</a:t>
                      </a:r>
                    </a:p>
                  </a:txBody>
                  <a:tcPr/>
                </a:tc>
                <a:tc>
                  <a:txBody>
                    <a:bodyPr/>
                    <a:lstStyle/>
                    <a:p>
                      <a:r>
                        <a:rPr lang="en-US" dirty="0" smtClean="0"/>
                        <a:t>13 (if adopted, 18 otherwise)</a:t>
                      </a:r>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1232126">
                <a:tc>
                  <a:txBody>
                    <a:bodyPr/>
                    <a:lstStyle/>
                    <a:p>
                      <a:r>
                        <a:rPr lang="en-US" dirty="0"/>
                        <a:t>Oregon</a:t>
                      </a:r>
                    </a:p>
                  </a:txBody>
                  <a:tcPr/>
                </a:tc>
                <a:tc>
                  <a:txBody>
                    <a:bodyPr/>
                    <a:lstStyle/>
                    <a:p>
                      <a:r>
                        <a:rPr lang="en-US" baseline="0" dirty="0"/>
                        <a:t>After 16</a:t>
                      </a:r>
                      <a:endParaRPr lang="en-US" dirty="0"/>
                    </a:p>
                  </a:txBody>
                  <a:tcPr/>
                </a:tc>
                <a:tc>
                  <a:txBody>
                    <a:bodyPr/>
                    <a:lstStyle/>
                    <a:p>
                      <a:r>
                        <a:rPr lang="en-US" dirty="0"/>
                        <a:t>Be</a:t>
                      </a:r>
                      <a:r>
                        <a:rPr lang="en-US" baseline="0" dirty="0"/>
                        <a:t> in care, or was in care for 6 months before age 16</a:t>
                      </a:r>
                      <a:endParaRPr lang="en-US" dirty="0"/>
                    </a:p>
                  </a:txBody>
                  <a:tcPr/>
                </a:tc>
                <a:extLst>
                  <a:ext uri="{0D108BD9-81ED-4DB2-BD59-A6C34878D82A}">
                    <a16:rowId xmlns:a16="http://schemas.microsoft.com/office/drawing/2014/main" xmlns="" val="10002"/>
                  </a:ext>
                </a:extLst>
              </a:tr>
              <a:tr h="802335">
                <a:tc>
                  <a:txBody>
                    <a:bodyPr/>
                    <a:lstStyle/>
                    <a:p>
                      <a:r>
                        <a:rPr lang="en-US" dirty="0"/>
                        <a:t>Texas</a:t>
                      </a:r>
                    </a:p>
                  </a:txBody>
                  <a:tcPr/>
                </a:tc>
                <a:tc>
                  <a:txBody>
                    <a:bodyPr/>
                    <a:lstStyle/>
                    <a:p>
                      <a:r>
                        <a:rPr lang="en-US" dirty="0"/>
                        <a:t>1</a:t>
                      </a:r>
                      <a:r>
                        <a:rPr lang="en-US" baseline="0" dirty="0"/>
                        <a:t> day before 18</a:t>
                      </a:r>
                      <a:r>
                        <a:rPr lang="en-US" baseline="30000" dirty="0"/>
                        <a:t>th</a:t>
                      </a:r>
                      <a:r>
                        <a:rPr lang="en-US" baseline="0" dirty="0"/>
                        <a:t> </a:t>
                      </a:r>
                      <a:r>
                        <a:rPr lang="en-US" baseline="0" dirty="0" err="1"/>
                        <a:t>bday</a:t>
                      </a:r>
                      <a:endParaRPr lang="en-US" dirty="0"/>
                    </a:p>
                  </a:txBody>
                  <a:tcPr/>
                </a:tc>
                <a:tc>
                  <a:txBody>
                    <a:bodyPr/>
                    <a:lstStyle/>
                    <a:p>
                      <a:endParaRPr lang="en-US" dirty="0"/>
                    </a:p>
                  </a:txBody>
                  <a:tcPr/>
                </a:tc>
                <a:extLst>
                  <a:ext uri="{0D108BD9-81ED-4DB2-BD59-A6C34878D82A}">
                    <a16:rowId xmlns:a16="http://schemas.microsoft.com/office/drawing/2014/main" xmlns="" val="10003"/>
                  </a:ext>
                </a:extLst>
              </a:tr>
              <a:tr h="46484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735211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b="1" dirty="0">
                <a:solidFill>
                  <a:srgbClr val="FFFF00"/>
                </a:solidFill>
                <a:latin typeface="Arial" panose="020B0604020202020204" pitchFamily="34" charset="0"/>
                <a:cs typeface="Arial" panose="020B0604020202020204" pitchFamily="34" charset="0"/>
              </a:rPr>
              <a:t>Age for Waiver Application</a:t>
            </a:r>
          </a:p>
        </p:txBody>
      </p:sp>
      <p:sp>
        <p:nvSpPr>
          <p:cNvPr id="3" name="Content Placeholder 2"/>
          <p:cNvSpPr>
            <a:spLocks noGrp="1"/>
          </p:cNvSpPr>
          <p:nvPr>
            <p:ph sz="half" idx="1"/>
          </p:nvPr>
        </p:nvSpPr>
        <p:spPr>
          <a:xfrm>
            <a:off x="457200" y="1752601"/>
            <a:ext cx="8329300" cy="4821798"/>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a:buFont typeface="Wingdings" charset="2"/>
              <a:buChar char="u"/>
            </a:pPr>
            <a:r>
              <a:rPr lang="en-US" sz="2200" dirty="0">
                <a:solidFill>
                  <a:srgbClr val="000000"/>
                </a:solidFill>
                <a:latin typeface="Arial" panose="020B0604020202020204" pitchFamily="34" charset="0"/>
                <a:cs typeface="Arial" panose="020B0604020202020204" pitchFamily="34" charset="0"/>
              </a:rPr>
              <a:t>5 states require youth to apply for the Waiver prior to age 21 </a:t>
            </a:r>
          </a:p>
          <a:p>
            <a:pPr>
              <a:buFont typeface="Wingdings" charset="2"/>
              <a:buChar char="u"/>
            </a:pPr>
            <a:r>
              <a:rPr lang="en-US" sz="2200" dirty="0">
                <a:solidFill>
                  <a:srgbClr val="000000"/>
                </a:solidFill>
                <a:latin typeface="Arial" panose="020B0604020202020204" pitchFamily="34" charset="0"/>
                <a:cs typeface="Arial" panose="020B0604020202020204" pitchFamily="34" charset="0"/>
              </a:rPr>
              <a:t>4 states allow youth to apply for the Waiver between the ages of 23-24.</a:t>
            </a:r>
          </a:p>
          <a:p>
            <a:pPr>
              <a:buFont typeface="Wingdings" charset="2"/>
              <a:buChar char="u"/>
            </a:pPr>
            <a:r>
              <a:rPr lang="en-US" sz="2200" dirty="0">
                <a:solidFill>
                  <a:srgbClr val="000000"/>
                </a:solidFill>
                <a:latin typeface="Arial" panose="020B0604020202020204" pitchFamily="34" charset="0"/>
                <a:cs typeface="Arial" panose="020B0604020202020204" pitchFamily="34" charset="0"/>
              </a:rPr>
              <a:t>6 states require youth to apply before age 25.</a:t>
            </a:r>
          </a:p>
          <a:p>
            <a:pPr>
              <a:buFont typeface="Wingdings" charset="2"/>
              <a:buChar char="u"/>
            </a:pPr>
            <a:r>
              <a:rPr lang="en-US" sz="2200" dirty="0">
                <a:solidFill>
                  <a:srgbClr val="000000"/>
                </a:solidFill>
                <a:latin typeface="Arial" panose="020B0604020202020204" pitchFamily="34" charset="0"/>
                <a:cs typeface="Arial" panose="020B0604020202020204" pitchFamily="34" charset="0"/>
              </a:rPr>
              <a:t>2 states require youth to apply within 2-3 years after graduating from HS. </a:t>
            </a:r>
          </a:p>
          <a:p>
            <a:pPr marL="0" indent="0">
              <a:buNone/>
            </a:pPr>
            <a:r>
              <a:rPr lang="en-US" sz="2200" dirty="0">
                <a:solidFill>
                  <a:srgbClr val="000000"/>
                </a:solidFill>
                <a:latin typeface="Arial" panose="020B0604020202020204" pitchFamily="34" charset="0"/>
                <a:cs typeface="Arial" panose="020B0604020202020204" pitchFamily="34" charset="0"/>
                <a:hlinkClick r:id="rId2"/>
              </a:rPr>
              <a:t>http://www.tipwaynestate.org/policy-projects.html</a:t>
            </a:r>
            <a:r>
              <a:rPr lang="en-US" sz="2200" dirty="0">
                <a:solidFill>
                  <a:srgbClr val="000000"/>
                </a:solidFill>
                <a:latin typeface="Arial" panose="020B0604020202020204" pitchFamily="34" charset="0"/>
                <a:cs typeface="Arial" panose="020B0604020202020204" pitchFamily="34" charset="0"/>
              </a:rPr>
              <a:t> </a:t>
            </a:r>
          </a:p>
          <a:p>
            <a:pPr marL="0" indent="0">
              <a:buNone/>
            </a:pPr>
            <a:endParaRPr lang="en-US" sz="2400" dirty="0">
              <a:solidFill>
                <a:srgbClr val="000000"/>
              </a:solidFill>
            </a:endParaRPr>
          </a:p>
        </p:txBody>
      </p:sp>
    </p:spTree>
    <p:extLst>
      <p:ext uri="{BB962C8B-B14F-4D97-AF65-F5344CB8AC3E}">
        <p14:creationId xmlns:p14="http://schemas.microsoft.com/office/powerpoint/2010/main" val="35325088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b="1" dirty="0">
                <a:solidFill>
                  <a:srgbClr val="FFFF00"/>
                </a:solidFill>
                <a:latin typeface="Arial" panose="020B0604020202020204" pitchFamily="34" charset="0"/>
                <a:cs typeface="Arial" panose="020B0604020202020204" pitchFamily="34" charset="0"/>
              </a:rPr>
              <a:t>Implications for Policy &amp; Practice</a:t>
            </a:r>
          </a:p>
        </p:txBody>
      </p:sp>
      <p:sp>
        <p:nvSpPr>
          <p:cNvPr id="3" name="Content Placeholder 2"/>
          <p:cNvSpPr>
            <a:spLocks noGrp="1"/>
          </p:cNvSpPr>
          <p:nvPr>
            <p:ph sz="half" idx="1"/>
          </p:nvPr>
        </p:nvSpPr>
        <p:spPr>
          <a:xfrm>
            <a:off x="152400" y="1346906"/>
            <a:ext cx="4137496" cy="5362709"/>
          </a:xfrm>
        </p:spPr>
        <p:txBody>
          <a:bodyPr>
            <a:noAutofit/>
          </a:bodyPr>
          <a:lstStyle/>
          <a:p>
            <a:pPr>
              <a:spcBef>
                <a:spcPts val="0"/>
              </a:spcBef>
            </a:pPr>
            <a:endParaRPr lang="en-US" dirty="0"/>
          </a:p>
          <a:p>
            <a:pPr>
              <a:spcBef>
                <a:spcPts val="0"/>
              </a:spcBef>
            </a:pPr>
            <a:endParaRPr lang="en-US" dirty="0"/>
          </a:p>
          <a:p>
            <a:pPr marL="0" indent="0">
              <a:spcBef>
                <a:spcPts val="0"/>
              </a:spcBef>
              <a:buNone/>
            </a:pPr>
            <a:r>
              <a:rPr lang="en-US" dirty="0"/>
              <a:t>1) </a:t>
            </a:r>
            <a:r>
              <a:rPr lang="en-US" dirty="0">
                <a:latin typeface="Arial" panose="020B0604020202020204" pitchFamily="34" charset="0"/>
                <a:cs typeface="Arial" panose="020B0604020202020204" pitchFamily="34" charset="0"/>
              </a:rPr>
              <a:t>Tuition waivers vary drastically in terms of eligibility for participation across states. </a:t>
            </a: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rPr>
              <a:t>2) Outcome data on program effectiveness of Waivers are lacking</a:t>
            </a: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rPr>
              <a:t>3) Waiver programs should link their data with the National Student Clearinghouse as a cost-effective and efficient way to address the data </a:t>
            </a:r>
            <a:r>
              <a:rPr lang="en-US" dirty="0" smtClean="0">
                <a:latin typeface="Arial" panose="020B0604020202020204" pitchFamily="34" charset="0"/>
                <a:cs typeface="Arial" panose="020B0604020202020204" pitchFamily="34" charset="0"/>
              </a:rPr>
              <a:t>gap</a:t>
            </a:r>
            <a:endParaRPr lang="en-US" dirty="0">
              <a:latin typeface="Arial" panose="020B0604020202020204" pitchFamily="34" charset="0"/>
              <a:cs typeface="Arial" panose="020B0604020202020204" pitchFamily="34" charset="0"/>
            </a:endParaRPr>
          </a:p>
          <a:p>
            <a:pPr marL="0" indent="0">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rPr>
              <a:t>4) Youth in foster care take 7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to graduate with a Bachelor degree, 1 year longer than </a:t>
            </a:r>
            <a:r>
              <a:rPr lang="en-US" dirty="0" smtClean="0">
                <a:latin typeface="Arial" panose="020B0604020202020204" pitchFamily="34" charset="0"/>
                <a:cs typeface="Arial" panose="020B0604020202020204" pitchFamily="34" charset="0"/>
              </a:rPr>
              <a:t>other low income first generation students. </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233630" y="1231458"/>
            <a:ext cx="4834170" cy="5478157"/>
          </a:xfrm>
        </p:spPr>
        <p:txBody>
          <a:bodyPr>
            <a:noAutofit/>
          </a:bodyPr>
          <a:lstStyle/>
          <a:p>
            <a:pPr>
              <a:spcBef>
                <a:spcPts val="0"/>
              </a:spcBef>
            </a:pPr>
            <a:endParaRPr lang="en-US" dirty="0"/>
          </a:p>
          <a:p>
            <a:pPr marL="0" indent="0">
              <a:spcBef>
                <a:spcPts val="0"/>
              </a:spcBef>
              <a:buNone/>
            </a:pPr>
            <a:endParaRPr lang="en-US" dirty="0">
              <a:solidFill>
                <a:srgbClr val="FF0000"/>
              </a:solidFill>
            </a:endParaRPr>
          </a:p>
          <a:p>
            <a:pPr marL="0" indent="0">
              <a:spcBef>
                <a:spcPts val="0"/>
              </a:spcBef>
              <a:buNone/>
            </a:pPr>
            <a:r>
              <a:rPr lang="en-US" dirty="0">
                <a:solidFill>
                  <a:srgbClr val="FF0000"/>
                </a:solidFill>
                <a:latin typeface="Arial" panose="020B0604020202020204" pitchFamily="34" charset="0"/>
                <a:cs typeface="Arial" panose="020B0604020202020204" pitchFamily="34" charset="0"/>
              </a:rPr>
              <a:t>Many Foster Youth at Risk of losing access to Federal Pell Grants BEFORE graduation</a:t>
            </a:r>
          </a:p>
          <a:p>
            <a:pPr>
              <a:spcBef>
                <a:spcPts val="0"/>
              </a:spcBef>
            </a:pPr>
            <a:r>
              <a:rPr lang="en-US" dirty="0">
                <a:latin typeface="Arial" panose="020B0604020202020204" pitchFamily="34" charset="0"/>
                <a:cs typeface="Arial" panose="020B0604020202020204" pitchFamily="34" charset="0"/>
              </a:rPr>
              <a:t>Pell Grants expire after12 semesters – 6 years if they do not use Pell Grants for summer classes; </a:t>
            </a:r>
          </a:p>
          <a:p>
            <a:pPr>
              <a:spcBef>
                <a:spcPts val="0"/>
              </a:spcBef>
            </a:pPr>
            <a:r>
              <a:rPr lang="en-US" dirty="0">
                <a:latin typeface="Arial" panose="020B0604020202020204" pitchFamily="34" charset="0"/>
                <a:cs typeface="Arial" panose="020B0604020202020204" pitchFamily="34" charset="0"/>
              </a:rPr>
              <a:t>Tuition waiver programs are often last dollar programs, and waiver dollars are limited in many states that offer them.</a:t>
            </a:r>
          </a:p>
          <a:p>
            <a:pPr>
              <a:spcBef>
                <a:spcPts val="0"/>
              </a:spcBef>
            </a:pPr>
            <a:r>
              <a:rPr lang="en-US" dirty="0">
                <a:latin typeface="Arial" panose="020B0604020202020204" pitchFamily="34" charset="0"/>
                <a:cs typeface="Arial" panose="020B0604020202020204" pitchFamily="34" charset="0"/>
              </a:rPr>
              <a:t>Both the Higher Education Act &amp; the Chaffee Act are up for reauthorization this year.  There are opportunities to strengthen Financial Aid Policies to support the college going efforts of FY.</a:t>
            </a:r>
          </a:p>
          <a:p>
            <a:pPr>
              <a:spcBef>
                <a:spcPts val="0"/>
              </a:spcBef>
            </a:pPr>
            <a:r>
              <a:rPr lang="en-US" dirty="0">
                <a:latin typeface="Arial" panose="020B0604020202020204" pitchFamily="34" charset="0"/>
                <a:cs typeface="Arial" panose="020B0604020202020204" pitchFamily="34" charset="0"/>
              </a:rPr>
              <a:t>Need for effective outreach and increased funding for the Chafee ETV </a:t>
            </a:r>
          </a:p>
        </p:txBody>
      </p:sp>
    </p:spTree>
    <p:extLst>
      <p:ext uri="{BB962C8B-B14F-4D97-AF65-F5344CB8AC3E}">
        <p14:creationId xmlns:p14="http://schemas.microsoft.com/office/powerpoint/2010/main" val="2536466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44239-25ED-476B-9AEA-E454C10ED90F}"/>
              </a:ext>
            </a:extLst>
          </p:cNvPr>
          <p:cNvSpPr>
            <a:spLocks noGrp="1"/>
          </p:cNvSpPr>
          <p:nvPr>
            <p:ph type="title"/>
          </p:nvPr>
        </p:nvSpPr>
        <p:spPr>
          <a:xfrm>
            <a:off x="393192" y="152400"/>
            <a:ext cx="8293608" cy="1524000"/>
          </a:xfrm>
        </p:spPr>
        <p:txBody>
          <a:bodyPr/>
          <a:lstStyle/>
          <a:p>
            <a:r>
              <a:rPr lang="en-US" sz="2400" b="1" dirty="0">
                <a:solidFill>
                  <a:srgbClr val="FFFF00"/>
                </a:solidFill>
                <a:latin typeface="Arial"/>
                <a:cs typeface="Arial"/>
              </a:rPr>
              <a:t>HR 253 Family First Prevention Services Act of </a:t>
            </a:r>
            <a:r>
              <a:rPr lang="en-US" sz="2400" b="1" dirty="0" smtClean="0">
                <a:solidFill>
                  <a:srgbClr val="FFFF00"/>
                </a:solidFill>
                <a:latin typeface="Arial"/>
                <a:cs typeface="Arial"/>
              </a:rPr>
              <a:t>2017</a:t>
            </a:r>
            <a:br>
              <a:rPr lang="en-US" sz="2400" b="1" dirty="0" smtClean="0">
                <a:solidFill>
                  <a:srgbClr val="FFFF00"/>
                </a:solidFill>
                <a:latin typeface="Arial"/>
                <a:cs typeface="Arial"/>
              </a:rPr>
            </a:br>
            <a:r>
              <a:rPr lang="en-US" sz="2400" b="1" dirty="0">
                <a:solidFill>
                  <a:srgbClr val="FFFF00"/>
                </a:solidFill>
                <a:latin typeface="Arial"/>
                <a:cs typeface="Arial"/>
              </a:rPr>
              <a:t>HR 2847 Improving Services for Older Youth </a:t>
            </a:r>
            <a:r>
              <a:rPr lang="en-US" sz="2400" b="1" dirty="0" smtClean="0">
                <a:solidFill>
                  <a:srgbClr val="FFFF00"/>
                </a:solidFill>
                <a:latin typeface="Arial"/>
                <a:cs typeface="Arial"/>
              </a:rPr>
              <a:t>in</a:t>
            </a:r>
            <a:br>
              <a:rPr lang="en-US" sz="2400" b="1" dirty="0" smtClean="0">
                <a:solidFill>
                  <a:srgbClr val="FFFF00"/>
                </a:solidFill>
                <a:latin typeface="Arial"/>
                <a:cs typeface="Arial"/>
              </a:rPr>
            </a:br>
            <a:r>
              <a:rPr lang="en-US" sz="2400" b="1" dirty="0" smtClean="0">
                <a:solidFill>
                  <a:srgbClr val="FFFF00"/>
                </a:solidFill>
                <a:latin typeface="Arial"/>
                <a:cs typeface="Arial"/>
              </a:rPr>
              <a:t> </a:t>
            </a:r>
            <a:r>
              <a:rPr lang="en-US" sz="2400" b="1" dirty="0">
                <a:solidFill>
                  <a:srgbClr val="FFFF00"/>
                </a:solidFill>
                <a:latin typeface="Arial"/>
                <a:cs typeface="Arial"/>
              </a:rPr>
              <a:t>Foster Care Act</a:t>
            </a:r>
            <a:br>
              <a:rPr lang="en-US" sz="2400" b="1" dirty="0">
                <a:solidFill>
                  <a:srgbClr val="FFFF00"/>
                </a:solidFill>
                <a:latin typeface="Arial"/>
                <a:cs typeface="Arial"/>
              </a:rPr>
            </a:br>
            <a:endParaRPr lang="en-US" sz="2400" dirty="0">
              <a:solidFill>
                <a:srgbClr val="FFFF00"/>
              </a:solidFill>
              <a:latin typeface="Arial"/>
              <a:cs typeface="Arial"/>
            </a:endParaRPr>
          </a:p>
        </p:txBody>
      </p:sp>
      <p:sp>
        <p:nvSpPr>
          <p:cNvPr id="5" name="Slide Number Placeholder 4">
            <a:extLst>
              <a:ext uri="{FF2B5EF4-FFF2-40B4-BE49-F238E27FC236}">
                <a16:creationId xmlns:a16="http://schemas.microsoft.com/office/drawing/2014/main" xmlns="" id="{08E7F515-EEFC-407B-9572-D0E10C397C99}"/>
              </a:ext>
            </a:extLst>
          </p:cNvPr>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18</a:t>
            </a:fld>
            <a:endParaRPr lang="en-US" dirty="0">
              <a:solidFill>
                <a:prstClr val="black">
                  <a:lumMod val="50000"/>
                  <a:lumOff val="50000"/>
                </a:prstClr>
              </a:solidFill>
            </a:endParaRPr>
          </a:p>
        </p:txBody>
      </p:sp>
      <p:sp>
        <p:nvSpPr>
          <p:cNvPr id="6" name="TextBox 5"/>
          <p:cNvSpPr txBox="1"/>
          <p:nvPr/>
        </p:nvSpPr>
        <p:spPr>
          <a:xfrm>
            <a:off x="533400" y="1447800"/>
            <a:ext cx="8229600" cy="5539978"/>
          </a:xfrm>
          <a:prstGeom prst="rect">
            <a:avLst/>
          </a:prstGeom>
          <a:noFill/>
        </p:spPr>
        <p:txBody>
          <a:bodyPr wrap="square" rtlCol="0">
            <a:spAutoFit/>
          </a:bodyPr>
          <a:lstStyle/>
          <a:p>
            <a:r>
              <a:rPr lang="en-US" sz="2400" dirty="0" smtClean="0">
                <a:latin typeface="Arial"/>
                <a:cs typeface="Arial"/>
              </a:rPr>
              <a:t>Both of these bills would revise </a:t>
            </a:r>
            <a:r>
              <a:rPr lang="en-US" sz="2400" dirty="0">
                <a:latin typeface="Arial"/>
                <a:cs typeface="Arial"/>
              </a:rPr>
              <a:t>the </a:t>
            </a:r>
            <a:endParaRPr lang="en-US" sz="2400" dirty="0" smtClean="0">
              <a:latin typeface="Arial"/>
              <a:cs typeface="Arial"/>
            </a:endParaRPr>
          </a:p>
          <a:p>
            <a:r>
              <a:rPr lang="en-US" sz="2400" dirty="0" smtClean="0">
                <a:latin typeface="Arial"/>
                <a:cs typeface="Arial"/>
              </a:rPr>
              <a:t>John </a:t>
            </a:r>
            <a:r>
              <a:rPr lang="en-US" sz="2400" dirty="0">
                <a:latin typeface="Arial"/>
                <a:cs typeface="Arial"/>
              </a:rPr>
              <a:t>H. Chafee Foster Care Independence Program to</a:t>
            </a:r>
            <a:r>
              <a:rPr lang="en-US" sz="2400" dirty="0" smtClean="0">
                <a:latin typeface="Arial"/>
                <a:cs typeface="Arial"/>
              </a:rPr>
              <a:t>:</a:t>
            </a:r>
          </a:p>
          <a:p>
            <a:endParaRPr lang="en-US" sz="2400" dirty="0">
              <a:latin typeface="Arial"/>
              <a:cs typeface="Arial"/>
            </a:endParaRPr>
          </a:p>
          <a:p>
            <a:pPr marL="285750" indent="-285750">
              <a:buFont typeface="Arial" panose="020B0604020202020204" pitchFamily="34" charset="0"/>
              <a:buChar char="•"/>
            </a:pPr>
            <a:r>
              <a:rPr lang="en-US" sz="2400" dirty="0" smtClean="0">
                <a:latin typeface="Arial"/>
                <a:cs typeface="Arial"/>
              </a:rPr>
              <a:t>Allow states that extend foster care eligibility up to age 21 to extend assistance </a:t>
            </a:r>
            <a:r>
              <a:rPr lang="en-US" sz="2400" dirty="0">
                <a:latin typeface="Arial"/>
                <a:cs typeface="Arial"/>
              </a:rPr>
              <a:t>and services to </a:t>
            </a:r>
            <a:r>
              <a:rPr lang="en-US" sz="2400" dirty="0" smtClean="0">
                <a:latin typeface="Arial"/>
                <a:cs typeface="Arial"/>
              </a:rPr>
              <a:t>youth </a:t>
            </a:r>
            <a:r>
              <a:rPr lang="en-US" sz="2400" dirty="0">
                <a:latin typeface="Arial"/>
                <a:cs typeface="Arial"/>
              </a:rPr>
              <a:t>who have aged out of foster care but have not yet reached age </a:t>
            </a:r>
            <a:r>
              <a:rPr lang="en-US" sz="2400" dirty="0" smtClean="0">
                <a:latin typeface="Arial"/>
                <a:cs typeface="Arial"/>
              </a:rPr>
              <a:t>23</a:t>
            </a:r>
            <a:endParaRPr lang="en-US" sz="2400" dirty="0">
              <a:latin typeface="Arial"/>
              <a:cs typeface="Arial"/>
            </a:endParaRPr>
          </a:p>
          <a:p>
            <a:pPr marL="285750" indent="-285750">
              <a:buFont typeface="Arial" panose="020B0604020202020204" pitchFamily="34" charset="0"/>
              <a:buChar char="•"/>
            </a:pPr>
            <a:r>
              <a:rPr lang="en-US" sz="2400" dirty="0">
                <a:latin typeface="Arial"/>
                <a:cs typeface="Arial"/>
              </a:rPr>
              <a:t>A</a:t>
            </a:r>
            <a:r>
              <a:rPr lang="en-US" sz="2400" dirty="0" smtClean="0">
                <a:latin typeface="Arial"/>
                <a:cs typeface="Arial"/>
              </a:rPr>
              <a:t>uthorize </a:t>
            </a:r>
            <a:r>
              <a:rPr lang="en-US" sz="2400" dirty="0">
                <a:latin typeface="Arial"/>
                <a:cs typeface="Arial"/>
              </a:rPr>
              <a:t>redistribution of unexpended </a:t>
            </a:r>
            <a:r>
              <a:rPr lang="en-US" sz="2400" dirty="0" smtClean="0">
                <a:latin typeface="Arial"/>
                <a:cs typeface="Arial"/>
              </a:rPr>
              <a:t>Chafee amounts to other states</a:t>
            </a:r>
          </a:p>
          <a:p>
            <a:pPr marL="285750" indent="-285750">
              <a:buFont typeface="Arial" panose="020B0604020202020204" pitchFamily="34" charset="0"/>
              <a:buChar char="•"/>
            </a:pPr>
            <a:r>
              <a:rPr lang="en-US" sz="2400" dirty="0">
                <a:latin typeface="Arial"/>
                <a:cs typeface="Arial"/>
              </a:rPr>
              <a:t>A</a:t>
            </a:r>
            <a:r>
              <a:rPr lang="en-US" sz="2400" dirty="0" smtClean="0">
                <a:latin typeface="Arial"/>
                <a:cs typeface="Arial"/>
              </a:rPr>
              <a:t>llow youth to be eligible for </a:t>
            </a:r>
            <a:r>
              <a:rPr lang="en-US" sz="2400" dirty="0">
                <a:latin typeface="Arial"/>
                <a:cs typeface="Arial"/>
              </a:rPr>
              <a:t>E</a:t>
            </a:r>
            <a:r>
              <a:rPr lang="en-US" sz="2400" dirty="0" smtClean="0">
                <a:latin typeface="Arial"/>
                <a:cs typeface="Arial"/>
              </a:rPr>
              <a:t>ducational </a:t>
            </a:r>
            <a:r>
              <a:rPr lang="en-US" sz="2400" dirty="0">
                <a:latin typeface="Arial"/>
                <a:cs typeface="Arial"/>
              </a:rPr>
              <a:t>and T</a:t>
            </a:r>
            <a:r>
              <a:rPr lang="en-US" sz="2400" dirty="0" smtClean="0">
                <a:latin typeface="Arial"/>
                <a:cs typeface="Arial"/>
              </a:rPr>
              <a:t>raining </a:t>
            </a:r>
            <a:r>
              <a:rPr lang="en-US" sz="2400" dirty="0">
                <a:latin typeface="Arial"/>
                <a:cs typeface="Arial"/>
              </a:rPr>
              <a:t>V</a:t>
            </a:r>
            <a:r>
              <a:rPr lang="en-US" sz="2400" dirty="0" smtClean="0">
                <a:latin typeface="Arial"/>
                <a:cs typeface="Arial"/>
              </a:rPr>
              <a:t>oucher </a:t>
            </a:r>
            <a:r>
              <a:rPr lang="en-US" sz="2400" dirty="0">
                <a:latin typeface="Arial"/>
                <a:cs typeface="Arial"/>
              </a:rPr>
              <a:t>program through age 25 (but no more than 5 years</a:t>
            </a:r>
            <a:r>
              <a:rPr lang="en-US" sz="2400" dirty="0" smtClean="0">
                <a:latin typeface="Arial"/>
                <a:cs typeface="Arial"/>
              </a:rPr>
              <a:t>)</a:t>
            </a:r>
          </a:p>
          <a:p>
            <a:pPr marL="285750" indent="-285750">
              <a:buFont typeface="Arial" panose="020B0604020202020204" pitchFamily="34" charset="0"/>
              <a:buChar char="•"/>
            </a:pPr>
            <a:endParaRPr lang="en-US" sz="2400" dirty="0">
              <a:latin typeface="Arial"/>
              <a:cs typeface="Arial"/>
            </a:endParaRPr>
          </a:p>
          <a:p>
            <a:pPr marL="285750" indent="-285750">
              <a:buFont typeface="Arial" panose="020B0604020202020204" pitchFamily="34" charset="0"/>
              <a:buChar char="•"/>
            </a:pPr>
            <a:endParaRPr lang="en-US" sz="2400" dirty="0" smtClean="0">
              <a:latin typeface="Arial"/>
              <a:cs typeface="Arial"/>
            </a:endParaRPr>
          </a:p>
          <a:p>
            <a:endParaRPr lang="en-US" sz="2400" dirty="0">
              <a:latin typeface="Arial"/>
              <a:cs typeface="Arial"/>
            </a:endParaRP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336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44239-25ED-476B-9AEA-E454C10ED90F}"/>
              </a:ext>
            </a:extLst>
          </p:cNvPr>
          <p:cNvSpPr>
            <a:spLocks noGrp="1"/>
          </p:cNvSpPr>
          <p:nvPr>
            <p:ph type="title"/>
          </p:nvPr>
        </p:nvSpPr>
        <p:spPr>
          <a:xfrm>
            <a:off x="152400" y="107156"/>
            <a:ext cx="8991600" cy="1569244"/>
          </a:xfrm>
        </p:spPr>
        <p:txBody>
          <a:bodyPr/>
          <a:lstStyle/>
          <a:p>
            <a:r>
              <a:rPr lang="en-US" sz="2600" b="1" dirty="0" smtClean="0">
                <a:solidFill>
                  <a:srgbClr val="FFFF00"/>
                </a:solidFill>
                <a:latin typeface="Arial"/>
                <a:cs typeface="Arial"/>
              </a:rPr>
              <a:t>S</a:t>
            </a:r>
            <a:r>
              <a:rPr lang="en-US" sz="2600" dirty="0" smtClean="0">
                <a:solidFill>
                  <a:srgbClr val="FFFF00"/>
                </a:solidFill>
                <a:latin typeface="Arial" panose="020B0604020202020204" pitchFamily="34" charset="0"/>
                <a:cs typeface="Arial" panose="020B0604020202020204" pitchFamily="34" charset="0"/>
              </a:rPr>
              <a:t>. </a:t>
            </a:r>
            <a:r>
              <a:rPr lang="en-US" sz="2600" b="1" dirty="0" smtClean="0">
                <a:solidFill>
                  <a:srgbClr val="FFFF00"/>
                </a:solidFill>
                <a:latin typeface="Arial" panose="020B0604020202020204" pitchFamily="34" charset="0"/>
                <a:cs typeface="Arial" panose="020B0604020202020204" pitchFamily="34" charset="0"/>
              </a:rPr>
              <a:t>1795/HR 3740 </a:t>
            </a:r>
            <a:r>
              <a:rPr lang="en-US" sz="2600" b="1" dirty="0">
                <a:solidFill>
                  <a:srgbClr val="FFFF00"/>
                </a:solidFill>
                <a:latin typeface="Arial"/>
                <a:cs typeface="Arial"/>
              </a:rPr>
              <a:t>(</a:t>
            </a:r>
            <a:r>
              <a:rPr lang="en-US" sz="2600" b="1" dirty="0" smtClean="0">
                <a:solidFill>
                  <a:srgbClr val="FFFF00"/>
                </a:solidFill>
                <a:latin typeface="Arial"/>
                <a:cs typeface="Arial"/>
              </a:rPr>
              <a:t>115</a:t>
            </a:r>
            <a:r>
              <a:rPr lang="en-US" sz="2600" b="1" baseline="30000" dirty="0" smtClean="0">
                <a:solidFill>
                  <a:srgbClr val="FFFF00"/>
                </a:solidFill>
                <a:latin typeface="Arial"/>
                <a:cs typeface="Arial"/>
              </a:rPr>
              <a:t>th</a:t>
            </a:r>
            <a:r>
              <a:rPr lang="en-US" sz="2600" b="1" dirty="0">
                <a:solidFill>
                  <a:srgbClr val="FFFF00"/>
                </a:solidFill>
                <a:latin typeface="Arial"/>
                <a:cs typeface="Arial"/>
              </a:rPr>
              <a:t>)    </a:t>
            </a:r>
            <a:r>
              <a:rPr lang="en-US" sz="2600" b="1" dirty="0" smtClean="0">
                <a:solidFill>
                  <a:srgbClr val="FFFF00"/>
                </a:solidFill>
                <a:latin typeface="Arial"/>
                <a:cs typeface="Arial"/>
              </a:rPr>
              <a:t/>
            </a:r>
            <a:br>
              <a:rPr lang="en-US" sz="2600" b="1" dirty="0" smtClean="0">
                <a:solidFill>
                  <a:srgbClr val="FFFF00"/>
                </a:solidFill>
                <a:latin typeface="Arial"/>
                <a:cs typeface="Arial"/>
              </a:rPr>
            </a:br>
            <a:r>
              <a:rPr lang="en-US" sz="2600" b="1" dirty="0" smtClean="0">
                <a:solidFill>
                  <a:srgbClr val="FFFF00"/>
                </a:solidFill>
                <a:latin typeface="Arial"/>
                <a:cs typeface="Arial"/>
              </a:rPr>
              <a:t>  Higher Education Access and Success for 			Homeless and Foster Youth Act</a:t>
            </a:r>
            <a:r>
              <a:rPr lang="en-US" sz="2600" b="1" dirty="0">
                <a:solidFill>
                  <a:srgbClr val="FFFF00"/>
                </a:solidFill>
                <a:latin typeface="Arial"/>
                <a:cs typeface="Arial"/>
              </a:rPr>
              <a:t/>
            </a:r>
            <a:br>
              <a:rPr lang="en-US" sz="2600" b="1" dirty="0">
                <a:solidFill>
                  <a:srgbClr val="FFFF00"/>
                </a:solidFill>
                <a:latin typeface="Arial"/>
                <a:cs typeface="Arial"/>
              </a:rPr>
            </a:br>
            <a:endParaRPr lang="en-US" sz="2600" b="1" dirty="0">
              <a:solidFill>
                <a:srgbClr val="FFFF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08E7F515-EEFC-407B-9572-D0E10C397C99}"/>
              </a:ext>
            </a:extLst>
          </p:cNvPr>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19</a:t>
            </a:fld>
            <a:endParaRPr lang="en-US" dirty="0">
              <a:solidFill>
                <a:prstClr val="black">
                  <a:lumMod val="50000"/>
                  <a:lumOff val="50000"/>
                </a:prstClr>
              </a:solidFill>
            </a:endParaRPr>
          </a:p>
        </p:txBody>
      </p:sp>
      <p:sp>
        <p:nvSpPr>
          <p:cNvPr id="6" name="TextBox 5"/>
          <p:cNvSpPr txBox="1"/>
          <p:nvPr/>
        </p:nvSpPr>
        <p:spPr>
          <a:xfrm>
            <a:off x="152400" y="1600200"/>
            <a:ext cx="8686800" cy="4154983"/>
          </a:xfrm>
          <a:prstGeom prst="rect">
            <a:avLst/>
          </a:prstGeom>
          <a:noFill/>
        </p:spPr>
        <p:txBody>
          <a:bodyPr wrap="square" rtlCol="0">
            <a:spAutoFit/>
          </a:bodyPr>
          <a:lstStyle/>
          <a:p>
            <a:r>
              <a:rPr lang="en-US" sz="2200" dirty="0" smtClean="0">
                <a:latin typeface="Arial"/>
                <a:cs typeface="Arial"/>
              </a:rPr>
              <a:t>Amends the </a:t>
            </a:r>
            <a:r>
              <a:rPr lang="en-US" sz="2200" dirty="0">
                <a:latin typeface="Arial"/>
                <a:cs typeface="Arial"/>
              </a:rPr>
              <a:t>Higher Education Act of 1965 </a:t>
            </a:r>
            <a:endParaRPr lang="en-US" sz="2200" dirty="0" smtClean="0">
              <a:latin typeface="Arial"/>
              <a:cs typeface="Arial"/>
            </a:endParaRPr>
          </a:p>
          <a:p>
            <a:pPr marL="342900" indent="-342900">
              <a:buFont typeface="Arial"/>
              <a:buChar char="•"/>
            </a:pPr>
            <a:r>
              <a:rPr lang="en-US" sz="2200" dirty="0" smtClean="0">
                <a:latin typeface="Arial"/>
                <a:cs typeface="Arial"/>
              </a:rPr>
              <a:t>With </a:t>
            </a:r>
            <a:r>
              <a:rPr lang="en-US" sz="2200" dirty="0">
                <a:latin typeface="Arial"/>
                <a:cs typeface="Arial"/>
              </a:rPr>
              <a:t>respect to a student's independence for purposes of financial aid, a financial aid administrator must: (1) </a:t>
            </a:r>
            <a:r>
              <a:rPr lang="en-US" sz="2200" dirty="0" smtClean="0">
                <a:latin typeface="Arial"/>
                <a:cs typeface="Arial"/>
              </a:rPr>
              <a:t>accept </a:t>
            </a:r>
            <a:r>
              <a:rPr lang="en-US" sz="2200" dirty="0">
                <a:latin typeface="Arial"/>
                <a:cs typeface="Arial"/>
              </a:rPr>
              <a:t>a homelessness determination made by an authorized individual; and (2) make such a determination if the student cannot get documentation from a designated authority. A student </a:t>
            </a:r>
            <a:r>
              <a:rPr lang="en-US" sz="2200" dirty="0" smtClean="0">
                <a:latin typeface="Arial"/>
                <a:cs typeface="Arial"/>
              </a:rPr>
              <a:t>determined </a:t>
            </a:r>
            <a:r>
              <a:rPr lang="en-US" sz="2200" dirty="0">
                <a:latin typeface="Arial"/>
                <a:cs typeface="Arial"/>
              </a:rPr>
              <a:t>to be independent on this basis </a:t>
            </a:r>
            <a:r>
              <a:rPr lang="en-US" sz="2200" u="sng" dirty="0">
                <a:latin typeface="Arial"/>
                <a:cs typeface="Arial"/>
              </a:rPr>
              <a:t>shall </a:t>
            </a:r>
            <a:r>
              <a:rPr lang="en-US" sz="2200" u="sng" dirty="0" smtClean="0">
                <a:latin typeface="Arial"/>
                <a:cs typeface="Arial"/>
              </a:rPr>
              <a:t>be </a:t>
            </a:r>
            <a:r>
              <a:rPr lang="en-US" sz="2200" u="sng" dirty="0">
                <a:latin typeface="Arial"/>
                <a:cs typeface="Arial"/>
              </a:rPr>
              <a:t>presumed </a:t>
            </a:r>
            <a:r>
              <a:rPr lang="en-US" sz="2200" u="sng" dirty="0" smtClean="0">
                <a:latin typeface="Arial"/>
                <a:cs typeface="Arial"/>
              </a:rPr>
              <a:t>independent </a:t>
            </a:r>
            <a:r>
              <a:rPr lang="en-US" sz="2200" dirty="0">
                <a:latin typeface="Arial"/>
                <a:cs typeface="Arial"/>
              </a:rPr>
              <a:t>for a subsequent award year at the same institution.</a:t>
            </a:r>
          </a:p>
          <a:p>
            <a:pPr marL="285750" indent="-285750">
              <a:buFont typeface="Arial" panose="020B0604020202020204" pitchFamily="34" charset="0"/>
              <a:buChar char="•"/>
            </a:pPr>
            <a:r>
              <a:rPr lang="en-US" sz="2200" dirty="0" smtClean="0">
                <a:latin typeface="Arial"/>
                <a:cs typeface="Arial"/>
              </a:rPr>
              <a:t>To </a:t>
            </a:r>
            <a:r>
              <a:rPr lang="en-US" sz="2200" dirty="0">
                <a:latin typeface="Arial"/>
                <a:cs typeface="Arial"/>
              </a:rPr>
              <a:t>be eligible for certain federal funds, </a:t>
            </a:r>
            <a:r>
              <a:rPr lang="en-US" sz="2200" dirty="0" smtClean="0">
                <a:latin typeface="Arial"/>
                <a:cs typeface="Arial"/>
              </a:rPr>
              <a:t>a university </a:t>
            </a:r>
            <a:r>
              <a:rPr lang="en-US" sz="2200" dirty="0">
                <a:latin typeface="Arial"/>
                <a:cs typeface="Arial"/>
              </a:rPr>
              <a:t>must meet specified requirements related to student housing, coordination, and notice of financial assistance eligibility </a:t>
            </a:r>
            <a:r>
              <a:rPr lang="en-US" sz="2200" dirty="0" smtClean="0">
                <a:latin typeface="Arial"/>
                <a:cs typeface="Arial"/>
              </a:rPr>
              <a:t>for homeless and foster care students.</a:t>
            </a:r>
            <a:endParaRPr lang="en-US" sz="2200" dirty="0">
              <a:latin typeface="Arial"/>
              <a:cs typeface="Arial"/>
            </a:endParaRPr>
          </a:p>
        </p:txBody>
      </p:sp>
    </p:spTree>
    <p:extLst>
      <p:ext uri="{BB962C8B-B14F-4D97-AF65-F5344CB8AC3E}">
        <p14:creationId xmlns:p14="http://schemas.microsoft.com/office/powerpoint/2010/main" val="2357361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69885"/>
          </a:xfrm>
        </p:spPr>
        <p:txBody>
          <a:bodyPr/>
          <a:lstStyle/>
          <a:p>
            <a:pPr algn="ctr"/>
            <a:r>
              <a:rPr lang="en-US" sz="2800" b="1" dirty="0">
                <a:solidFill>
                  <a:srgbClr val="FFFF00"/>
                </a:solidFill>
                <a:latin typeface="Arial" panose="020B0604020202020204" pitchFamily="34" charset="0"/>
                <a:cs typeface="Arial" panose="020B0604020202020204" pitchFamily="34" charset="0"/>
              </a:rPr>
              <a:t>How many youth in foster care pursue post-secondary education? </a:t>
            </a:r>
            <a:endParaRPr lang="en-US" sz="44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96999"/>
            <a:ext cx="8229600" cy="4525963"/>
          </a:xfrm>
        </p:spPr>
        <p:txBody>
          <a:bodyPr>
            <a:normAutofit/>
          </a:bodyPr>
          <a:lstStyle/>
          <a:p>
            <a:pPr marL="0" indent="0">
              <a:buNone/>
            </a:pPr>
            <a:endParaRPr lang="en-US" sz="2200" dirty="0">
              <a:solidFill>
                <a:srgbClr val="FF0000"/>
              </a:solidFill>
              <a:latin typeface="Calibri" pitchFamily="34" charset="0"/>
              <a:cs typeface="Calibri" pitchFamily="34" charset="0"/>
            </a:endParaRPr>
          </a:p>
          <a:p>
            <a:pPr marL="0" indent="0">
              <a:buNone/>
            </a:pPr>
            <a:endParaRPr lang="en-US" sz="1800" dirty="0">
              <a:solidFill>
                <a:srgbClr val="FF0000"/>
              </a:solidFill>
              <a:latin typeface="Calibri" pitchFamily="34" charset="0"/>
              <a:cs typeface="Calibri" pitchFamily="34" charset="0"/>
            </a:endParaRPr>
          </a:p>
          <a:p>
            <a:pPr marL="0" indent="0">
              <a:buNone/>
            </a:pPr>
            <a:endParaRPr lang="en-US" sz="1800" i="1" dirty="0"/>
          </a:p>
          <a:p>
            <a:pPr marL="0" indent="0">
              <a:buNone/>
            </a:pPr>
            <a:endParaRPr lang="en-US" sz="1200" dirty="0"/>
          </a:p>
          <a:p>
            <a:pPr marL="0" indent="0">
              <a:buNone/>
            </a:pPr>
            <a:endParaRPr lang="en-US" sz="1800" i="1" dirty="0"/>
          </a:p>
        </p:txBody>
      </p:sp>
      <p:sp>
        <p:nvSpPr>
          <p:cNvPr id="4" name="Slide Number Placeholder 3"/>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2</a:t>
            </a:fld>
            <a:endParaRPr lang="en-US" dirty="0">
              <a:solidFill>
                <a:prstClr val="black">
                  <a:lumMod val="50000"/>
                  <a:lumOff val="50000"/>
                </a:prstClr>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2300570320"/>
              </p:ext>
            </p:extLst>
          </p:nvPr>
        </p:nvGraphicFramePr>
        <p:xfrm>
          <a:off x="520700" y="2274888"/>
          <a:ext cx="7888288" cy="4340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0497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44239-25ED-476B-9AEA-E454C10ED90F}"/>
              </a:ext>
            </a:extLst>
          </p:cNvPr>
          <p:cNvSpPr>
            <a:spLocks noGrp="1"/>
          </p:cNvSpPr>
          <p:nvPr>
            <p:ph type="title"/>
          </p:nvPr>
        </p:nvSpPr>
        <p:spPr>
          <a:xfrm>
            <a:off x="304800" y="107157"/>
            <a:ext cx="8229600" cy="1143000"/>
          </a:xfrm>
        </p:spPr>
        <p:txBody>
          <a:bodyPr/>
          <a:lstStyle/>
          <a:p>
            <a:r>
              <a:rPr lang="en-US" sz="2600" b="1" dirty="0" smtClean="0">
                <a:solidFill>
                  <a:srgbClr val="FFFF00"/>
                </a:solidFill>
                <a:latin typeface="Arial"/>
                <a:cs typeface="Arial"/>
              </a:rPr>
              <a:t>S. 1795/HR 3740 (115</a:t>
            </a:r>
            <a:r>
              <a:rPr lang="en-US" sz="2600" b="1" baseline="30000" dirty="0" smtClean="0">
                <a:solidFill>
                  <a:srgbClr val="FFFF00"/>
                </a:solidFill>
                <a:latin typeface="Arial"/>
                <a:cs typeface="Arial"/>
              </a:rPr>
              <a:t>th</a:t>
            </a:r>
            <a:r>
              <a:rPr lang="en-US" sz="2600" b="1" dirty="0">
                <a:solidFill>
                  <a:srgbClr val="FFFF00"/>
                </a:solidFill>
                <a:latin typeface="Arial"/>
                <a:cs typeface="Arial"/>
              </a:rPr>
              <a:t>) </a:t>
            </a:r>
            <a:r>
              <a:rPr lang="en-US" sz="2600" b="1" dirty="0" smtClean="0">
                <a:solidFill>
                  <a:srgbClr val="FFFF00"/>
                </a:solidFill>
                <a:latin typeface="Arial"/>
                <a:cs typeface="Arial"/>
              </a:rPr>
              <a:t>Higher </a:t>
            </a:r>
            <a:r>
              <a:rPr lang="en-US" sz="2600" b="1" dirty="0">
                <a:solidFill>
                  <a:srgbClr val="FFFF00"/>
                </a:solidFill>
                <a:latin typeface="Arial"/>
                <a:cs typeface="Arial"/>
              </a:rPr>
              <a:t>Education Access and Success for Homeless and Foster Youth Act</a:t>
            </a:r>
            <a:br>
              <a:rPr lang="en-US" sz="2600" b="1" dirty="0">
                <a:solidFill>
                  <a:srgbClr val="FFFF00"/>
                </a:solidFill>
                <a:latin typeface="Arial"/>
                <a:cs typeface="Arial"/>
              </a:rPr>
            </a:br>
            <a:endParaRPr lang="en-US" sz="2600" b="1" dirty="0">
              <a:solidFill>
                <a:srgbClr val="FFFF00"/>
              </a:solidFill>
              <a:latin typeface="Arial"/>
              <a:cs typeface="Arial"/>
            </a:endParaRPr>
          </a:p>
        </p:txBody>
      </p:sp>
      <p:sp>
        <p:nvSpPr>
          <p:cNvPr id="5" name="Slide Number Placeholder 4">
            <a:extLst>
              <a:ext uri="{FF2B5EF4-FFF2-40B4-BE49-F238E27FC236}">
                <a16:creationId xmlns:a16="http://schemas.microsoft.com/office/drawing/2014/main" xmlns="" id="{08E7F515-EEFC-407B-9572-D0E10C397C99}"/>
              </a:ext>
            </a:extLst>
          </p:cNvPr>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20</a:t>
            </a:fld>
            <a:endParaRPr lang="en-US" dirty="0">
              <a:solidFill>
                <a:prstClr val="black">
                  <a:lumMod val="50000"/>
                  <a:lumOff val="50000"/>
                </a:prstClr>
              </a:solidFill>
            </a:endParaRPr>
          </a:p>
        </p:txBody>
      </p:sp>
      <p:sp>
        <p:nvSpPr>
          <p:cNvPr id="6" name="TextBox 5"/>
          <p:cNvSpPr txBox="1"/>
          <p:nvPr/>
        </p:nvSpPr>
        <p:spPr>
          <a:xfrm>
            <a:off x="152400" y="1676400"/>
            <a:ext cx="87630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a:cs typeface="Arial"/>
              </a:rPr>
              <a:t>T</a:t>
            </a:r>
            <a:r>
              <a:rPr lang="en-US" sz="2400" dirty="0" smtClean="0">
                <a:latin typeface="Arial"/>
                <a:cs typeface="Arial"/>
              </a:rPr>
              <a:t>he </a:t>
            </a:r>
            <a:r>
              <a:rPr lang="en-US" sz="2400" dirty="0">
                <a:latin typeface="Arial"/>
                <a:cs typeface="Arial"/>
              </a:rPr>
              <a:t>Department of Education shall require an entity to make specified assurances </a:t>
            </a:r>
            <a:r>
              <a:rPr lang="en-US" sz="2400" dirty="0" smtClean="0">
                <a:latin typeface="Arial"/>
                <a:cs typeface="Arial"/>
              </a:rPr>
              <a:t>such as prioritizing </a:t>
            </a:r>
            <a:r>
              <a:rPr lang="en-US" sz="2400" i="1" dirty="0" smtClean="0">
                <a:latin typeface="Arial"/>
                <a:cs typeface="Arial"/>
              </a:rPr>
              <a:t>federal </a:t>
            </a:r>
            <a:r>
              <a:rPr lang="en-US" sz="2400" i="1" dirty="0">
                <a:latin typeface="Arial"/>
                <a:cs typeface="Arial"/>
              </a:rPr>
              <a:t>work-study </a:t>
            </a:r>
            <a:r>
              <a:rPr lang="en-US" sz="2400" dirty="0" smtClean="0">
                <a:latin typeface="Arial"/>
                <a:cs typeface="Arial"/>
              </a:rPr>
              <a:t>children </a:t>
            </a:r>
            <a:r>
              <a:rPr lang="en-US" sz="2400" dirty="0">
                <a:latin typeface="Arial"/>
                <a:cs typeface="Arial"/>
              </a:rPr>
              <a:t>and </a:t>
            </a:r>
            <a:r>
              <a:rPr lang="en-US" sz="2400" dirty="0" smtClean="0">
                <a:latin typeface="Arial"/>
                <a:cs typeface="Arial"/>
              </a:rPr>
              <a:t>youth </a:t>
            </a:r>
            <a:r>
              <a:rPr lang="en-US" sz="2400" dirty="0">
                <a:latin typeface="Arial"/>
                <a:cs typeface="Arial"/>
              </a:rPr>
              <a:t>who are homeless or in foster care</a:t>
            </a:r>
            <a:r>
              <a:rPr lang="en-US" sz="2400" i="1" dirty="0">
                <a:latin typeface="Arial"/>
                <a:cs typeface="Arial"/>
              </a:rPr>
              <a:t>. </a:t>
            </a:r>
          </a:p>
          <a:p>
            <a:pPr marL="285750" indent="-285750">
              <a:buFont typeface="Arial" panose="020B0604020202020204" pitchFamily="34" charset="0"/>
              <a:buChar char="•"/>
            </a:pPr>
            <a:r>
              <a:rPr lang="en-US" sz="2400" dirty="0">
                <a:latin typeface="Arial"/>
                <a:cs typeface="Arial"/>
              </a:rPr>
              <a:t>For purposes of income-based financial aid determinations, the bill excludes from income: (1) </a:t>
            </a:r>
            <a:r>
              <a:rPr lang="en-US" sz="2400" i="1" dirty="0">
                <a:latin typeface="Arial"/>
                <a:cs typeface="Arial"/>
              </a:rPr>
              <a:t>the value of specified vouchers for education and training, and (2) direct payments made through an extended foster care program</a:t>
            </a:r>
            <a:r>
              <a:rPr lang="en-US" sz="2400" dirty="0">
                <a:latin typeface="Arial"/>
                <a:cs typeface="Arial"/>
              </a:rPr>
              <a:t>.</a:t>
            </a:r>
          </a:p>
          <a:p>
            <a:pPr marL="285750" indent="-285750">
              <a:buFont typeface="Arial" panose="020B0604020202020204" pitchFamily="34" charset="0"/>
              <a:buChar char="•"/>
            </a:pPr>
            <a:r>
              <a:rPr lang="en-US" sz="2400" dirty="0" smtClean="0">
                <a:latin typeface="Arial"/>
                <a:cs typeface="Arial"/>
              </a:rPr>
              <a:t>For children </a:t>
            </a:r>
            <a:r>
              <a:rPr lang="en-US" sz="2400" dirty="0">
                <a:latin typeface="Arial"/>
                <a:cs typeface="Arial"/>
              </a:rPr>
              <a:t>or </a:t>
            </a:r>
            <a:r>
              <a:rPr lang="en-US" sz="2400" dirty="0" smtClean="0">
                <a:latin typeface="Arial"/>
                <a:cs typeface="Arial"/>
              </a:rPr>
              <a:t>youth </a:t>
            </a:r>
            <a:r>
              <a:rPr lang="en-US" sz="2400" dirty="0">
                <a:latin typeface="Arial"/>
                <a:cs typeface="Arial"/>
              </a:rPr>
              <a:t>who are homeless or in foster care, </a:t>
            </a:r>
            <a:r>
              <a:rPr lang="en-US" sz="2400" dirty="0" smtClean="0">
                <a:latin typeface="Arial"/>
                <a:cs typeface="Arial"/>
              </a:rPr>
              <a:t>colleges will only be allowed to charge them </a:t>
            </a:r>
            <a:r>
              <a:rPr lang="en-US" sz="2400" dirty="0">
                <a:latin typeface="Arial"/>
                <a:cs typeface="Arial"/>
              </a:rPr>
              <a:t>in-state tuition rate</a:t>
            </a:r>
            <a:r>
              <a:rPr lang="en-US" sz="2400" dirty="0" smtClean="0">
                <a:latin typeface="Arial"/>
                <a:cs typeface="Arial"/>
              </a:rPr>
              <a:t>.</a:t>
            </a:r>
          </a:p>
          <a:p>
            <a:pPr marL="285750" indent="-285750">
              <a:buFont typeface="Arial" panose="020B0604020202020204" pitchFamily="34" charset="0"/>
              <a:buChar char="•"/>
            </a:pPr>
            <a:endParaRPr lang="en-US" sz="2400"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154434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44239-25ED-476B-9AEA-E454C10ED90F}"/>
              </a:ext>
            </a:extLst>
          </p:cNvPr>
          <p:cNvSpPr>
            <a:spLocks noGrp="1"/>
          </p:cNvSpPr>
          <p:nvPr>
            <p:ph type="title"/>
          </p:nvPr>
        </p:nvSpPr>
        <p:spPr>
          <a:xfrm>
            <a:off x="393192" y="107157"/>
            <a:ext cx="8229600" cy="1143000"/>
          </a:xfrm>
        </p:spPr>
        <p:txBody>
          <a:bodyPr/>
          <a:lstStyle/>
          <a:p>
            <a:r>
              <a:rPr lang="en-US" sz="2800" b="1" dirty="0" smtClean="0">
                <a:solidFill>
                  <a:srgbClr val="FFFF00"/>
                </a:solidFill>
                <a:latin typeface="Arial"/>
                <a:cs typeface="Arial"/>
              </a:rPr>
              <a:t>HR 3742/S 1792 Fostering </a:t>
            </a:r>
            <a:r>
              <a:rPr lang="en-US" sz="2800" b="1" dirty="0">
                <a:solidFill>
                  <a:srgbClr val="FFFF00"/>
                </a:solidFill>
                <a:latin typeface="Arial"/>
                <a:cs typeface="Arial"/>
              </a:rPr>
              <a:t>Success in Higher Education Act of 2017</a:t>
            </a:r>
          </a:p>
        </p:txBody>
      </p:sp>
      <p:sp>
        <p:nvSpPr>
          <p:cNvPr id="5" name="Slide Number Placeholder 4">
            <a:extLst>
              <a:ext uri="{FF2B5EF4-FFF2-40B4-BE49-F238E27FC236}">
                <a16:creationId xmlns:a16="http://schemas.microsoft.com/office/drawing/2014/main" xmlns="" id="{08E7F515-EEFC-407B-9572-D0E10C397C99}"/>
              </a:ext>
            </a:extLst>
          </p:cNvPr>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21</a:t>
            </a:fld>
            <a:endParaRPr lang="en-US" dirty="0">
              <a:solidFill>
                <a:prstClr val="black">
                  <a:lumMod val="50000"/>
                  <a:lumOff val="50000"/>
                </a:prstClr>
              </a:solidFill>
            </a:endParaRPr>
          </a:p>
        </p:txBody>
      </p:sp>
      <p:sp>
        <p:nvSpPr>
          <p:cNvPr id="7" name="TextBox 6"/>
          <p:cNvSpPr txBox="1"/>
          <p:nvPr/>
        </p:nvSpPr>
        <p:spPr>
          <a:xfrm>
            <a:off x="304800" y="1600200"/>
            <a:ext cx="8534400" cy="6324810"/>
          </a:xfrm>
          <a:prstGeom prst="rect">
            <a:avLst/>
          </a:prstGeom>
          <a:noFill/>
        </p:spPr>
        <p:txBody>
          <a:bodyPr wrap="square" rtlCol="0">
            <a:spAutoFit/>
          </a:bodyPr>
          <a:lstStyle/>
          <a:p>
            <a:r>
              <a:rPr lang="en-US" dirty="0">
                <a:latin typeface="Arial"/>
                <a:cs typeface="Arial"/>
              </a:rPr>
              <a:t>Amends the Higher Education Act </a:t>
            </a:r>
            <a:r>
              <a:rPr lang="en-US" dirty="0" smtClean="0">
                <a:latin typeface="Arial"/>
                <a:cs typeface="Arial"/>
              </a:rPr>
              <a:t>of 1965 to:</a:t>
            </a:r>
          </a:p>
          <a:p>
            <a:pPr marL="285750" indent="-285750">
              <a:buFont typeface="Arial" panose="020B0604020202020204" pitchFamily="34" charset="0"/>
              <a:buChar char="•"/>
            </a:pPr>
            <a:r>
              <a:rPr lang="en-US" dirty="0" smtClean="0">
                <a:latin typeface="Arial"/>
                <a:cs typeface="Arial"/>
              </a:rPr>
              <a:t>$125 million a year to states/tribes establish or expand statewide initiatives that assist foster and homeless youth in enrolling and graduating college</a:t>
            </a:r>
          </a:p>
          <a:p>
            <a:pPr marL="285750" indent="-285750">
              <a:buFont typeface="Arial" panose="020B0604020202020204" pitchFamily="34" charset="0"/>
              <a:buChar char="•"/>
            </a:pPr>
            <a:r>
              <a:rPr lang="en-US" dirty="0" smtClean="0">
                <a:latin typeface="Arial"/>
                <a:cs typeface="Arial"/>
              </a:rPr>
              <a:t>Establishes formula grants to states based on state’s share of foster and homeless youth among all 50 states, tribes and territories with a $500,000 minimum grant</a:t>
            </a:r>
          </a:p>
          <a:p>
            <a:pPr marL="285750" indent="-285750">
              <a:buFont typeface="Arial" panose="020B0604020202020204" pitchFamily="34" charset="0"/>
              <a:buChar char="•"/>
            </a:pPr>
            <a:r>
              <a:rPr lang="en-US" dirty="0" smtClean="0">
                <a:latin typeface="Arial"/>
                <a:cs typeface="Arial"/>
              </a:rPr>
              <a:t>Dedicates 70% of state grants to develop institutions of excellence committed to serving foster and homeless youth via robust support services and substantial financial assistance, in collaboration with Child Welfare and organizations serving homeless, by providing comprehensive wraparound services, hiring FT “campus coach”, and ensuring student health and mental health services</a:t>
            </a:r>
          </a:p>
          <a:p>
            <a:pPr marL="285750" indent="-285750">
              <a:buFont typeface="Arial" panose="020B0604020202020204" pitchFamily="34" charset="0"/>
              <a:buChar char="•"/>
            </a:pPr>
            <a:r>
              <a:rPr lang="en-US" dirty="0" smtClean="0">
                <a:latin typeface="Arial"/>
                <a:cs typeface="Arial"/>
              </a:rPr>
              <a:t>Directs 20% state grants to establish intensive, statewide transition initiatives to increase understanding, preparation and application of foster and homeless youth in college</a:t>
            </a:r>
          </a:p>
          <a:p>
            <a:pPr marL="285750" indent="-285750">
              <a:buFont typeface="Arial" panose="020B0604020202020204" pitchFamily="34" charset="0"/>
              <a:buChar char="•"/>
            </a:pPr>
            <a:r>
              <a:rPr lang="en-US" dirty="0" smtClean="0">
                <a:latin typeface="Arial"/>
                <a:cs typeface="Arial"/>
              </a:rPr>
              <a:t>Provides 7% of funds for technical assistance and evaluation to inform best practice/Reserves </a:t>
            </a:r>
            <a:r>
              <a:rPr lang="en-US" dirty="0">
                <a:latin typeface="Arial"/>
                <a:cs typeface="Arial"/>
              </a:rPr>
              <a:t>5% funds to tribes</a:t>
            </a:r>
          </a:p>
          <a:p>
            <a:pPr marL="285750" indent="-285750">
              <a:buFont typeface="Arial" panose="020B0604020202020204" pitchFamily="34" charset="0"/>
              <a:buChar char="•"/>
            </a:pPr>
            <a:endParaRPr lang="en-US" dirty="0" smtClean="0">
              <a:latin typeface="Arial"/>
              <a:cs typeface="Arial"/>
            </a:endParaRPr>
          </a:p>
          <a:p>
            <a:endParaRPr lang="en-US" sz="1700" dirty="0" smtClean="0">
              <a:latin typeface="Arial"/>
              <a:cs typeface="Arial"/>
            </a:endParaRPr>
          </a:p>
          <a:p>
            <a:endParaRPr lang="en-US" sz="1600" dirty="0" smtClean="0">
              <a:latin typeface="Arial"/>
              <a:cs typeface="Arial"/>
            </a:endParaRPr>
          </a:p>
          <a:p>
            <a:endParaRPr lang="en-US" sz="1600" dirty="0">
              <a:latin typeface="Arial"/>
              <a:cs typeface="Arial"/>
            </a:endParaRPr>
          </a:p>
          <a:p>
            <a:endParaRPr lang="en-US" sz="1600" dirty="0" smtClean="0">
              <a:latin typeface="Arial"/>
              <a:cs typeface="Arial"/>
            </a:endParaRPr>
          </a:p>
          <a:p>
            <a:endParaRPr lang="en-US" sz="1600" dirty="0">
              <a:latin typeface="Arial"/>
              <a:cs typeface="Arial"/>
            </a:endParaRPr>
          </a:p>
        </p:txBody>
      </p:sp>
    </p:spTree>
    <p:extLst>
      <p:ext uri="{BB962C8B-B14F-4D97-AF65-F5344CB8AC3E}">
        <p14:creationId xmlns:p14="http://schemas.microsoft.com/office/powerpoint/2010/main" val="2532102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xmlns="" id="{8D9231ED-6086-4E94-ACCE-661DF6A9C3C8}"/>
              </a:ext>
            </a:extLst>
          </p:cNvPr>
          <p:cNvSpPr>
            <a:spLocks noChangeArrowheads="1"/>
          </p:cNvSpPr>
          <p:nvPr/>
        </p:nvSpPr>
        <p:spPr bwMode="auto">
          <a:xfrm>
            <a:off x="533400" y="153650"/>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defTabSz="457200" eaLnBrk="0" fontAlgn="base" hangingPunct="0">
              <a:spcBef>
                <a:spcPct val="0"/>
              </a:spcBef>
              <a:spcAft>
                <a:spcPct val="0"/>
              </a:spcAft>
            </a:pPr>
            <a:r>
              <a:rPr lang="en-US" altLang="en-US" sz="2800" b="1" dirty="0">
                <a:solidFill>
                  <a:srgbClr val="FFFF00"/>
                </a:solidFill>
                <a:latin typeface="Arial" panose="020B0604020202020204" pitchFamily="34" charset="0"/>
                <a:cs typeface="Arial" panose="020B0604020202020204" pitchFamily="34" charset="0"/>
              </a:rPr>
              <a:t>Review of Research on Postsecondary </a:t>
            </a:r>
          </a:p>
          <a:p>
            <a:pPr algn="ctr" defTabSz="457200" eaLnBrk="0" fontAlgn="base" hangingPunct="0">
              <a:spcBef>
                <a:spcPct val="0"/>
              </a:spcBef>
              <a:spcAft>
                <a:spcPct val="0"/>
              </a:spcAft>
            </a:pPr>
            <a:r>
              <a:rPr lang="en-US" altLang="en-US" sz="2800" b="1" dirty="0">
                <a:solidFill>
                  <a:srgbClr val="FFFF00"/>
                </a:solidFill>
                <a:latin typeface="Arial" panose="020B0604020202020204" pitchFamily="34" charset="0"/>
                <a:cs typeface="Arial" panose="020B0604020202020204" pitchFamily="34" charset="0"/>
              </a:rPr>
              <a:t>Educational Attainment</a:t>
            </a:r>
            <a:r>
              <a:rPr lang="en-US" altLang="en-US" sz="3200" dirty="0">
                <a:solidFill>
                  <a:srgbClr val="FFFF00"/>
                </a:solidFill>
                <a:latin typeface="Arial" pitchFamily="34" charset="0"/>
              </a:rPr>
              <a:t/>
            </a:r>
            <a:br>
              <a:rPr lang="en-US" altLang="en-US" sz="3200" dirty="0">
                <a:solidFill>
                  <a:srgbClr val="FFFF00"/>
                </a:solidFill>
                <a:latin typeface="Arial" pitchFamily="34" charset="0"/>
              </a:rPr>
            </a:br>
            <a:endParaRPr lang="en-US" altLang="en-US" sz="3200" dirty="0">
              <a:solidFill>
                <a:srgbClr val="FFFF00"/>
              </a:solidFill>
              <a:latin typeface="Arial" pitchFamily="34" charset="0"/>
            </a:endParaRPr>
          </a:p>
        </p:txBody>
      </p:sp>
      <p:graphicFrame>
        <p:nvGraphicFramePr>
          <p:cNvPr id="10" name="Group 27">
            <a:extLst>
              <a:ext uri="{FF2B5EF4-FFF2-40B4-BE49-F238E27FC236}">
                <a16:creationId xmlns:a16="http://schemas.microsoft.com/office/drawing/2014/main" xmlns="" id="{315BF240-6F62-4902-83E9-F519043D4634}"/>
              </a:ext>
            </a:extLst>
          </p:cNvPr>
          <p:cNvGraphicFramePr>
            <a:graphicFrameLocks noGrp="1"/>
          </p:cNvGraphicFramePr>
          <p:nvPr>
            <p:extLst>
              <p:ext uri="{D42A27DB-BD31-4B8C-83A1-F6EECF244321}">
                <p14:modId xmlns:p14="http://schemas.microsoft.com/office/powerpoint/2010/main" val="4016251437"/>
              </p:ext>
            </p:extLst>
          </p:nvPr>
        </p:nvGraphicFramePr>
        <p:xfrm>
          <a:off x="685800" y="2291296"/>
          <a:ext cx="7467600" cy="4285756"/>
        </p:xfrm>
        <a:graphic>
          <a:graphicData uri="http://schemas.openxmlformats.org/drawingml/2006/table">
            <a:tbl>
              <a:tblPr/>
              <a:tblGrid>
                <a:gridCol w="4495800">
                  <a:extLst>
                    <a:ext uri="{9D8B030D-6E8A-4147-A177-3AD203B41FA5}">
                      <a16:colId xmlns:a16="http://schemas.microsoft.com/office/drawing/2014/main" xmlns="" val="20000"/>
                    </a:ext>
                  </a:extLst>
                </a:gridCol>
                <a:gridCol w="1611227">
                  <a:extLst>
                    <a:ext uri="{9D8B030D-6E8A-4147-A177-3AD203B41FA5}">
                      <a16:colId xmlns:a16="http://schemas.microsoft.com/office/drawing/2014/main" xmlns="" val="20001"/>
                    </a:ext>
                  </a:extLst>
                </a:gridCol>
                <a:gridCol w="1360573">
                  <a:extLst>
                    <a:ext uri="{9D8B030D-6E8A-4147-A177-3AD203B41FA5}">
                      <a16:colId xmlns:a16="http://schemas.microsoft.com/office/drawing/2014/main" xmlns="" val="20002"/>
                    </a:ext>
                  </a:extLst>
                </a:gridCol>
              </a:tblGrid>
              <a:tr h="1014053">
                <a:tc>
                  <a:txBody>
                    <a:bodyPr/>
                    <a:lstStyle/>
                    <a:p>
                      <a:pPr marL="0" marR="0" lvl="0" indent="0" algn="l" defTabSz="914400" rtl="0" eaLnBrk="0" fontAlgn="base" latinLnBrk="0" hangingPunct="0">
                        <a:lnSpc>
                          <a:spcPct val="90000"/>
                        </a:lnSpc>
                        <a:spcBef>
                          <a:spcPct val="30000"/>
                        </a:spcBef>
                        <a:spcAft>
                          <a:spcPct val="0"/>
                        </a:spcAft>
                        <a:buClr>
                          <a:srgbClr val="FF0000"/>
                        </a:buClr>
                        <a:buSzPct val="80000"/>
                        <a:buFontTx/>
                        <a:buNone/>
                        <a:tabLst/>
                      </a:pPr>
                      <a:endParaRPr kumimoji="0" lang="en-US" sz="1800" b="0" i="0" u="none" strike="noStrike" cap="none" normalizeH="0" baseline="0" dirty="0">
                        <a:ln>
                          <a:noFill/>
                        </a:ln>
                        <a:solidFill>
                          <a:schemeClr val="tx1"/>
                        </a:solidFill>
                        <a:effectLst/>
                        <a:latin typeface="Times New Roman" pitchFamily="18" charset="0"/>
                        <a:ea typeface="MS PGothic" pitchFamily="34" charset="-128"/>
                      </a:endParaRPr>
                    </a:p>
                  </a:txBody>
                  <a:tcPr marT="45703" marB="4570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Foster Care</a:t>
                      </a:r>
                    </a:p>
                  </a:txBody>
                  <a:tcPr marT="45703" marB="4570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Non-Foster Care</a:t>
                      </a:r>
                    </a:p>
                  </a:txBody>
                  <a:tcPr marT="45703" marB="4570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80393">
                <a:tc>
                  <a:txBody>
                    <a:bodyPr/>
                    <a:lstStyle/>
                    <a:p>
                      <a:pPr marL="0" marR="0" lvl="0" indent="0" algn="l"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Community College </a:t>
                      </a:r>
                    </a:p>
                  </a:txBody>
                  <a:tcPr marT="45703" marB="4570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43%</a:t>
                      </a:r>
                    </a:p>
                  </a:txBody>
                  <a:tcPr marT="45703" marB="4570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29%</a:t>
                      </a:r>
                    </a:p>
                  </a:txBody>
                  <a:tcPr marT="45703" marB="4570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80393">
                <a:tc>
                  <a:txBody>
                    <a:bodyPr/>
                    <a:lstStyle/>
                    <a:p>
                      <a:pPr marL="0" marR="0" lvl="0" indent="0" algn="l"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rPr>
                        <a:t>19-year olds pursuing a 4 year degree </a:t>
                      </a:r>
                      <a:endPar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T="45703" marB="4570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18%</a:t>
                      </a:r>
                    </a:p>
                  </a:txBody>
                  <a:tcPr marT="45703" marB="4570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62%</a:t>
                      </a: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593613">
                <a:tc>
                  <a:txBody>
                    <a:bodyPr/>
                    <a:lstStyle/>
                    <a:p>
                      <a:pPr marL="0" marR="0" lvl="0" indent="0" algn="l"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rPr>
                        <a:t>25-year olds with a bachelor’s degree</a:t>
                      </a:r>
                      <a:endPar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T="45703" marB="4570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3%</a:t>
                      </a:r>
                    </a:p>
                  </a:txBody>
                  <a:tcPr marT="45703" marB="4570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24%</a:t>
                      </a: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593613">
                <a:tc>
                  <a:txBody>
                    <a:bodyPr/>
                    <a:lstStyle/>
                    <a:p>
                      <a:pPr marL="0" marR="0" lvl="0" indent="0" algn="l"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rPr>
                        <a:t>College students who have earned a degree within 6 years of enrollment</a:t>
                      </a:r>
                      <a:endPar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T="45703" marB="4570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26%</a:t>
                      </a:r>
                    </a:p>
                  </a:txBody>
                  <a:tcPr marT="45703" marB="4570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56%</a:t>
                      </a: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923691">
                <a:tc>
                  <a:txBody>
                    <a:bodyPr/>
                    <a:lstStyle/>
                    <a:p>
                      <a:pPr marL="0" marR="0" lvl="0" indent="0" algn="l"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Time to graduation</a:t>
                      </a:r>
                    </a:p>
                  </a:txBody>
                  <a:tcPr marT="45703" marB="4570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7 years</a:t>
                      </a:r>
                    </a:p>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rPr>
                        <a:t>Up to 21semesters</a:t>
                      </a:r>
                      <a:endPar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T="45703" marB="4570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6 years</a:t>
                      </a:r>
                    </a:p>
                    <a:p>
                      <a:pPr marL="0" marR="0" lvl="0" indent="0" algn="ctr" defTabSz="914400" rtl="0" eaLnBrk="0" fontAlgn="base" latinLnBrk="0" hangingPunct="0">
                        <a:lnSpc>
                          <a:spcPct val="90000"/>
                        </a:lnSpc>
                        <a:spcBef>
                          <a:spcPct val="30000"/>
                        </a:spcBef>
                        <a:spcAft>
                          <a:spcPct val="0"/>
                        </a:spcAft>
                        <a:buClr>
                          <a:srgbClr val="FF0000"/>
                        </a:buClr>
                        <a:buSzPct val="80000"/>
                        <a:buFontTx/>
                        <a:buNone/>
                        <a:tabLst/>
                      </a:pPr>
                      <a:r>
                        <a:rPr kumimoji="0" lang="en-US" sz="18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12 semesters</a:t>
                      </a:r>
                    </a:p>
                  </a:txBody>
                  <a:tcPr marT="45703" marB="457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11" name="Slide Number Placeholder 1">
            <a:extLst>
              <a:ext uri="{FF2B5EF4-FFF2-40B4-BE49-F238E27FC236}">
                <a16:creationId xmlns:a16="http://schemas.microsoft.com/office/drawing/2014/main" xmlns="" id="{EC92E0CB-ED15-4ACC-982D-E5F22AE4C483}"/>
              </a:ext>
            </a:extLst>
          </p:cNvPr>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22</a:t>
            </a:fld>
            <a:endParaRPr lang="en-US" dirty="0">
              <a:solidFill>
                <a:prstClr val="black">
                  <a:lumMod val="50000"/>
                  <a:lumOff val="50000"/>
                </a:prstClr>
              </a:solidFill>
            </a:endParaRPr>
          </a:p>
        </p:txBody>
      </p:sp>
    </p:spTree>
    <p:extLst>
      <p:ext uri="{BB962C8B-B14F-4D97-AF65-F5344CB8AC3E}">
        <p14:creationId xmlns:p14="http://schemas.microsoft.com/office/powerpoint/2010/main" val="1349038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z="2800" b="1" dirty="0">
                <a:solidFill>
                  <a:srgbClr val="FFFF00"/>
                </a:solidFill>
                <a:latin typeface="Arial" panose="020B0604020202020204" pitchFamily="34" charset="0"/>
                <a:cs typeface="Arial" panose="020B0604020202020204" pitchFamily="34" charset="0"/>
              </a:rPr>
              <a:t>Identifying Foster Care students through the </a:t>
            </a:r>
            <a:br>
              <a:rPr lang="en-US" sz="2800" b="1" dirty="0">
                <a:solidFill>
                  <a:srgbClr val="FFFF00"/>
                </a:solidFill>
                <a:latin typeface="Arial" panose="020B0604020202020204" pitchFamily="34" charset="0"/>
                <a:cs typeface="Arial" panose="020B0604020202020204" pitchFamily="34" charset="0"/>
              </a:rPr>
            </a:br>
            <a:r>
              <a:rPr lang="en-US" sz="2800" b="1" dirty="0">
                <a:solidFill>
                  <a:srgbClr val="FFFF00"/>
                </a:solidFill>
                <a:latin typeface="Arial" panose="020B0604020202020204" pitchFamily="34" charset="0"/>
                <a:cs typeface="Arial" panose="020B0604020202020204" pitchFamily="34" charset="0"/>
              </a:rPr>
              <a:t>FAFSA  Independent Status</a:t>
            </a:r>
          </a:p>
        </p:txBody>
      </p:sp>
      <p:sp>
        <p:nvSpPr>
          <p:cNvPr id="3" name="Content Placeholder 2"/>
          <p:cNvSpPr>
            <a:spLocks noGrp="1"/>
          </p:cNvSpPr>
          <p:nvPr>
            <p:ph idx="1"/>
          </p:nvPr>
        </p:nvSpPr>
        <p:spPr>
          <a:xfrm>
            <a:off x="381000" y="823912"/>
            <a:ext cx="8113541" cy="5715000"/>
          </a:xfrm>
        </p:spPr>
        <p:txBody>
          <a:bodyPr>
            <a:noAutofit/>
          </a:bodyPr>
          <a:lstStyle/>
          <a:p>
            <a:pPr marL="0" indent="0">
              <a:buNone/>
            </a:pPr>
            <a:endParaRPr lang="en-US" sz="2000" b="1" dirty="0">
              <a:solidFill>
                <a:srgbClr val="FFFF00"/>
              </a:solidFill>
              <a:latin typeface="Arial" panose="020B0604020202020204" pitchFamily="34" charset="0"/>
              <a:cs typeface="Arial" panose="020B0604020202020204" pitchFamily="34" charset="0"/>
            </a:endParaRPr>
          </a:p>
          <a:p>
            <a:pPr marL="0" indent="0">
              <a:buNone/>
            </a:pPr>
            <a:r>
              <a:rPr lang="en-US" sz="2000" b="1" dirty="0" smtClean="0">
                <a:solidFill>
                  <a:srgbClr val="0070C0"/>
                </a:solidFill>
                <a:latin typeface="Arial" panose="020B0604020202020204" pitchFamily="34" charset="0"/>
                <a:cs typeface="Arial" panose="020B0604020202020204" pitchFamily="34" charset="0"/>
              </a:rPr>
              <a:t>Finding Admitted Students </a:t>
            </a:r>
          </a:p>
          <a:p>
            <a:pPr>
              <a:spcBef>
                <a:spcPts val="600"/>
              </a:spcBef>
              <a:buFont typeface="Wingdings" charset="2"/>
              <a:buChar char="q"/>
            </a:pPr>
            <a:r>
              <a:rPr lang="en-US" sz="2000" dirty="0" smtClean="0">
                <a:solidFill>
                  <a:srgbClr val="0D0D0D"/>
                </a:solidFill>
                <a:latin typeface="Arial" panose="020B0604020202020204" pitchFamily="34" charset="0"/>
                <a:cs typeface="Arial" panose="020B0604020202020204" pitchFamily="34" charset="0"/>
              </a:rPr>
              <a:t>FAFSA Q53</a:t>
            </a:r>
            <a:r>
              <a:rPr lang="en-US" sz="2000" dirty="0" smtClean="0">
                <a:solidFill>
                  <a:schemeClr val="tx1"/>
                </a:solidFill>
                <a:latin typeface="Arial" panose="020B0604020202020204" pitchFamily="34" charset="0"/>
                <a:cs typeface="Arial" panose="020B0604020202020204" pitchFamily="34" charset="0"/>
              </a:rPr>
              <a:t>:</a:t>
            </a:r>
            <a:r>
              <a:rPr lang="en-US" sz="2000" dirty="0" smtClean="0">
                <a:solidFill>
                  <a:schemeClr val="tx1"/>
                </a:solidFill>
              </a:rPr>
              <a:t>(in </a:t>
            </a:r>
            <a:r>
              <a:rPr lang="en-US" sz="2000" dirty="0">
                <a:solidFill>
                  <a:schemeClr val="tx1"/>
                </a:solidFill>
              </a:rPr>
              <a:t>section 2) on the Free Application for Federal Student Aid asks: "At any time since you turned age 13, were both of your </a:t>
            </a:r>
            <a:r>
              <a:rPr lang="en-US" sz="2000" b="1" dirty="0">
                <a:solidFill>
                  <a:schemeClr val="tx1"/>
                </a:solidFill>
              </a:rPr>
              <a:t>parents</a:t>
            </a:r>
            <a:r>
              <a:rPr lang="en-US" sz="2000" dirty="0">
                <a:solidFill>
                  <a:schemeClr val="tx1"/>
                </a:solidFill>
              </a:rPr>
              <a:t> deceased, were you in </a:t>
            </a:r>
            <a:r>
              <a:rPr lang="en-US" sz="2000" b="1" dirty="0">
                <a:solidFill>
                  <a:schemeClr val="tx1"/>
                </a:solidFill>
              </a:rPr>
              <a:t>foster care</a:t>
            </a:r>
            <a:r>
              <a:rPr lang="en-US" sz="2000" dirty="0">
                <a:solidFill>
                  <a:schemeClr val="tx1"/>
                </a:solidFill>
              </a:rPr>
              <a:t> or were you a dependent or ward of the </a:t>
            </a:r>
            <a:r>
              <a:rPr lang="en-US" sz="2000" dirty="0" smtClean="0">
                <a:solidFill>
                  <a:schemeClr val="tx1"/>
                </a:solidFill>
              </a:rPr>
              <a:t>court?</a:t>
            </a:r>
          </a:p>
          <a:p>
            <a:pPr>
              <a:spcBef>
                <a:spcPts val="600"/>
              </a:spcBef>
              <a:buFont typeface="Wingdings" panose="05000000000000000000" pitchFamily="2" charset="2"/>
              <a:buChar char="q"/>
            </a:pPr>
            <a:r>
              <a:rPr lang="en-US" sz="2000" dirty="0" smtClean="0">
                <a:solidFill>
                  <a:srgbClr val="0D0D0D"/>
                </a:solidFill>
                <a:latin typeface="Arial" panose="020B0604020202020204" pitchFamily="34" charset="0"/>
                <a:cs typeface="Arial" panose="020B0604020202020204" pitchFamily="34" charset="0"/>
              </a:rPr>
              <a:t>FAFSA </a:t>
            </a:r>
            <a:r>
              <a:rPr lang="en-US" sz="2000" dirty="0">
                <a:solidFill>
                  <a:srgbClr val="0D0D0D"/>
                </a:solidFill>
                <a:latin typeface="Arial" panose="020B0604020202020204" pitchFamily="34" charset="0"/>
                <a:cs typeface="Arial" panose="020B0604020202020204" pitchFamily="34" charset="0"/>
              </a:rPr>
              <a:t>Q54: Are you an accompanied youth who is homeless or self supporting and at risk of being homeless?</a:t>
            </a:r>
          </a:p>
          <a:p>
            <a:pPr marL="0" indent="0">
              <a:spcBef>
                <a:spcPts val="600"/>
              </a:spcBef>
              <a:buNone/>
            </a:pPr>
            <a:r>
              <a:rPr lang="en-US" sz="2000" b="1" dirty="0" smtClean="0">
                <a:solidFill>
                  <a:srgbClr val="0070C0"/>
                </a:solidFill>
                <a:latin typeface="Arial" panose="020B0604020202020204" pitchFamily="34" charset="0"/>
                <a:cs typeface="Arial" panose="020B0604020202020204" pitchFamily="34" charset="0"/>
              </a:rPr>
              <a:t>Addressing Enrollment Barriers</a:t>
            </a:r>
          </a:p>
          <a:p>
            <a:pPr marL="0" indent="0">
              <a:spcBef>
                <a:spcPts val="600"/>
              </a:spcBef>
              <a:buNone/>
            </a:pPr>
            <a:r>
              <a:rPr lang="en-US" sz="2000" u="sng" dirty="0" smtClean="0">
                <a:solidFill>
                  <a:srgbClr val="0D0D0D"/>
                </a:solidFill>
                <a:latin typeface="Arial" panose="020B0604020202020204" pitchFamily="34" charset="0"/>
                <a:cs typeface="Arial" panose="020B0604020202020204" pitchFamily="34" charset="0"/>
              </a:rPr>
              <a:t>College Admission Applications </a:t>
            </a:r>
            <a:r>
              <a:rPr lang="en-US" sz="2000" dirty="0">
                <a:solidFill>
                  <a:srgbClr val="0D0D0D"/>
                </a:solidFill>
                <a:latin typeface="Arial" panose="020B0604020202020204" pitchFamily="34" charset="0"/>
                <a:cs typeface="Arial" panose="020B0604020202020204" pitchFamily="34" charset="0"/>
              </a:rPr>
              <a:t>ask if a student had been in foster care. (Ex. Wayne State College Application Question)</a:t>
            </a:r>
          </a:p>
          <a:p>
            <a:pPr>
              <a:spcBef>
                <a:spcPts val="600"/>
              </a:spcBef>
              <a:buFont typeface="Wingdings" charset="2"/>
              <a:buChar char="q"/>
            </a:pPr>
            <a:r>
              <a:rPr lang="en-US" sz="2000" dirty="0">
                <a:solidFill>
                  <a:schemeClr val="tx1"/>
                </a:solidFill>
                <a:latin typeface="Arial" panose="020B0604020202020204" pitchFamily="34" charset="0"/>
                <a:cs typeface="Arial" panose="020B0604020202020204" pitchFamily="34" charset="0"/>
              </a:rPr>
              <a:t>Were you in foster care on or after your 13</a:t>
            </a:r>
            <a:r>
              <a:rPr lang="en-US" sz="2000" baseline="30000" dirty="0">
                <a:solidFill>
                  <a:schemeClr val="tx1"/>
                </a:solidFill>
                <a:latin typeface="Arial" panose="020B0604020202020204" pitchFamily="34" charset="0"/>
                <a:cs typeface="Arial" panose="020B0604020202020204" pitchFamily="34" charset="0"/>
              </a:rPr>
              <a:t>th</a:t>
            </a:r>
            <a:r>
              <a:rPr lang="en-US" sz="2000" dirty="0">
                <a:solidFill>
                  <a:schemeClr val="tx1"/>
                </a:solidFill>
                <a:latin typeface="Arial" panose="020B0604020202020204" pitchFamily="34" charset="0"/>
                <a:cs typeface="Arial" panose="020B0604020202020204" pitchFamily="34" charset="0"/>
              </a:rPr>
              <a:t> birthday in the state of Michigan?</a:t>
            </a:r>
          </a:p>
          <a:p>
            <a:pPr marL="0" indent="0">
              <a:spcBef>
                <a:spcPts val="600"/>
              </a:spcBef>
              <a:buNone/>
            </a:pPr>
            <a:r>
              <a:rPr lang="en-US" sz="2000" dirty="0">
                <a:solidFill>
                  <a:schemeClr val="tx1"/>
                </a:solidFill>
                <a:latin typeface="Arial" panose="020B0604020202020204" pitchFamily="34" charset="0"/>
                <a:cs typeface="Arial" panose="020B0604020202020204" pitchFamily="34" charset="0"/>
              </a:rPr>
              <a:t>Michigan child welfare agency has a data sharing agreement with universities to  electronically verify if a student had been in foster care. </a:t>
            </a:r>
            <a:endParaRPr lang="en-US" sz="2000" dirty="0">
              <a:solidFill>
                <a:srgbClr val="0D0D0D"/>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23</a:t>
            </a:fld>
            <a:endParaRPr lang="en-US" dirty="0">
              <a:solidFill>
                <a:prstClr val="black">
                  <a:lumMod val="50000"/>
                  <a:lumOff val="50000"/>
                </a:prstClr>
              </a:solidFill>
            </a:endParaRPr>
          </a:p>
        </p:txBody>
      </p:sp>
    </p:spTree>
    <p:extLst>
      <p:ext uri="{BB962C8B-B14F-4D97-AF65-F5344CB8AC3E}">
        <p14:creationId xmlns:p14="http://schemas.microsoft.com/office/powerpoint/2010/main" val="3049029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AD7768C7-19ED-459A-A694-6AC0A445996C}"/>
              </a:ext>
            </a:extLst>
          </p:cNvPr>
          <p:cNvSpPr>
            <a:spLocks noGrp="1"/>
          </p:cNvSpPr>
          <p:nvPr>
            <p:ph type="title"/>
          </p:nvPr>
        </p:nvSpPr>
        <p:spPr>
          <a:xfrm>
            <a:off x="457200" y="247425"/>
            <a:ext cx="8229600" cy="1032735"/>
          </a:xfrm>
        </p:spPr>
        <p:txBody>
          <a:bodyPr/>
          <a:lstStyle/>
          <a:p>
            <a:r>
              <a:rPr lang="en-US" sz="2800" b="1" dirty="0">
                <a:solidFill>
                  <a:srgbClr val="FFFF00"/>
                </a:solidFill>
                <a:latin typeface="Arial" panose="020B0604020202020204" pitchFamily="34" charset="0"/>
                <a:cs typeface="Arial" panose="020B0604020202020204" pitchFamily="34" charset="0"/>
              </a:rPr>
              <a:t>Citations </a:t>
            </a:r>
          </a:p>
        </p:txBody>
      </p:sp>
      <p:sp>
        <p:nvSpPr>
          <p:cNvPr id="6" name="Rectangle 5">
            <a:extLst>
              <a:ext uri="{FF2B5EF4-FFF2-40B4-BE49-F238E27FC236}">
                <a16:creationId xmlns:a16="http://schemas.microsoft.com/office/drawing/2014/main" xmlns="" id="{1AE47940-7174-4363-8841-6FB887FFE902}"/>
              </a:ext>
            </a:extLst>
          </p:cNvPr>
          <p:cNvSpPr/>
          <p:nvPr/>
        </p:nvSpPr>
        <p:spPr>
          <a:xfrm>
            <a:off x="304800" y="1600200"/>
            <a:ext cx="8163361" cy="6832640"/>
          </a:xfrm>
          <a:prstGeom prst="rect">
            <a:avLst/>
          </a:prstGeom>
        </p:spPr>
        <p:txBody>
          <a:bodyPr wrap="square">
            <a:spAutoFit/>
          </a:bodyPr>
          <a:lstStyle/>
          <a:p>
            <a:r>
              <a:rPr lang="en-US" sz="2200" b="1" dirty="0">
                <a:solidFill>
                  <a:srgbClr val="0070C0"/>
                </a:solidFill>
                <a:latin typeface="Arial" panose="020B0604020202020204" pitchFamily="34" charset="0"/>
                <a:cs typeface="Arial" panose="020B0604020202020204" pitchFamily="34" charset="0"/>
              </a:rPr>
              <a:t>Liliana Hernandez, Angelique Day &amp; Michael Henson (2017): Increasing College Access and Retention Rates of Youth in Foster Care: An Analysis of the Impact of 22 State Tuition Waiver Programs</a:t>
            </a:r>
            <a:r>
              <a:rPr lang="en-US" sz="2200" dirty="0">
                <a:solidFill>
                  <a:srgbClr val="0070C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Journal of Policy Practice, </a:t>
            </a:r>
          </a:p>
          <a:p>
            <a:r>
              <a:rPr lang="en-US" sz="2200" dirty="0">
                <a:latin typeface="Arial" panose="020B0604020202020204" pitchFamily="34" charset="0"/>
                <a:cs typeface="Arial" panose="020B0604020202020204" pitchFamily="34" charset="0"/>
              </a:rPr>
              <a:t>DOI: 10.1080/15588742.2017.1311819 </a:t>
            </a:r>
            <a:endParaRPr lang="en-US" sz="2200" b="1" dirty="0">
              <a:solidFill>
                <a:srgbClr val="FF0000"/>
              </a:solidFill>
              <a:latin typeface="Arial" panose="020B0604020202020204" pitchFamily="34" charset="0"/>
              <a:cs typeface="Arial" panose="020B0604020202020204" pitchFamily="34" charset="0"/>
            </a:endParaRPr>
          </a:p>
          <a:p>
            <a:endParaRPr lang="en-US" sz="2200" b="1" dirty="0">
              <a:solidFill>
                <a:srgbClr val="FF0000"/>
              </a:solidFill>
              <a:latin typeface="Arial" panose="020B0604020202020204" pitchFamily="34" charset="0"/>
              <a:cs typeface="Arial" panose="020B0604020202020204" pitchFamily="34" charset="0"/>
            </a:endParaRPr>
          </a:p>
          <a:p>
            <a:r>
              <a:rPr lang="en-US" sz="2200" b="1" dirty="0">
                <a:solidFill>
                  <a:srgbClr val="0070C0"/>
                </a:solidFill>
                <a:latin typeface="Arial" panose="020B0604020202020204" pitchFamily="34" charset="0"/>
                <a:cs typeface="Arial" panose="020B0604020202020204" pitchFamily="34" charset="0"/>
              </a:rPr>
              <a:t>Tuition Waiver Brief </a:t>
            </a:r>
          </a:p>
          <a:p>
            <a:r>
              <a:rPr lang="en-US" sz="2200" b="1" dirty="0">
                <a:latin typeface="Arial" panose="020B0604020202020204" pitchFamily="34" charset="0"/>
                <a:cs typeface="Arial" panose="020B0604020202020204" pitchFamily="34" charset="0"/>
              </a:rPr>
              <a:t>State </a:t>
            </a:r>
            <a:r>
              <a:rPr lang="en-US" sz="2200" b="1" dirty="0" err="1">
                <a:latin typeface="Arial" panose="020B0604020202020204" pitchFamily="34" charset="0"/>
                <a:cs typeface="Arial" panose="020B0604020202020204" pitchFamily="34" charset="0"/>
              </a:rPr>
              <a:t>ETV</a:t>
            </a:r>
            <a:r>
              <a:rPr lang="en-US" sz="2200" b="1" dirty="0">
                <a:latin typeface="Arial" panose="020B0604020202020204" pitchFamily="34" charset="0"/>
                <a:cs typeface="Arial" panose="020B0604020202020204" pitchFamily="34" charset="0"/>
              </a:rPr>
              <a:t> website links </a:t>
            </a:r>
          </a:p>
          <a:p>
            <a:r>
              <a:rPr lang="en-US" sz="2200" b="1" dirty="0">
                <a:solidFill>
                  <a:srgbClr val="000000"/>
                </a:solidFill>
                <a:latin typeface="Arial" panose="020B0604020202020204" pitchFamily="34" charset="0"/>
                <a:cs typeface="Arial" panose="020B0604020202020204" pitchFamily="34" charset="0"/>
                <a:hlinkClick r:id="rId2"/>
              </a:rPr>
              <a:t>http://www.tipwaynestate.org/policy-projects.html</a:t>
            </a:r>
            <a:r>
              <a:rPr lang="en-US" sz="2200" b="1" dirty="0">
                <a:solidFill>
                  <a:srgbClr val="000000"/>
                </a:solidFill>
                <a:latin typeface="Arial" panose="020B0604020202020204" pitchFamily="34" charset="0"/>
                <a:cs typeface="Arial" panose="020B0604020202020204" pitchFamily="34" charset="0"/>
              </a:rPr>
              <a:t> </a:t>
            </a:r>
          </a:p>
          <a:p>
            <a:endParaRPr lang="en-US" sz="2200" b="1" dirty="0">
              <a:solidFill>
                <a:srgbClr val="000000"/>
              </a:solidFill>
              <a:latin typeface="Arial" panose="020B0604020202020204" pitchFamily="34" charset="0"/>
              <a:cs typeface="Arial" panose="020B0604020202020204" pitchFamily="34" charset="0"/>
            </a:endParaRPr>
          </a:p>
          <a:p>
            <a:r>
              <a:rPr lang="en-US" sz="2200" b="1" dirty="0">
                <a:solidFill>
                  <a:srgbClr val="000000"/>
                </a:solidFill>
                <a:latin typeface="Arial" panose="020B0604020202020204" pitchFamily="34" charset="0"/>
                <a:cs typeface="Arial" panose="020B0604020202020204" pitchFamily="34" charset="0"/>
              </a:rPr>
              <a:t>Interactive Tuition Waiver Map</a:t>
            </a:r>
          </a:p>
          <a:p>
            <a:r>
              <a:rPr lang="en-US" sz="2200" b="1" dirty="0">
                <a:solidFill>
                  <a:srgbClr val="000000"/>
                </a:solidFill>
                <a:latin typeface="Arial" panose="020B0604020202020204" pitchFamily="34" charset="0"/>
                <a:cs typeface="Arial" panose="020B0604020202020204" pitchFamily="34" charset="0"/>
                <a:hlinkClick r:id="rId3"/>
              </a:rPr>
              <a:t>http://www.tipwaynestate.org/interactive-tuition-waiver-map.html</a:t>
            </a:r>
            <a:r>
              <a:rPr lang="en-US" sz="2200" b="1" dirty="0">
                <a:solidFill>
                  <a:srgbClr val="000000"/>
                </a:solidFill>
                <a:latin typeface="Arial" panose="020B0604020202020204" pitchFamily="34" charset="0"/>
                <a:cs typeface="Arial" panose="020B0604020202020204" pitchFamily="34" charset="0"/>
              </a:rPr>
              <a:t> </a:t>
            </a:r>
          </a:p>
          <a:p>
            <a:endParaRPr lang="en-US" sz="2400" dirty="0">
              <a:solidFill>
                <a:schemeClr val="tx1">
                  <a:lumMod val="95000"/>
                  <a:lumOff val="5000"/>
                </a:schemeClr>
              </a:solidFill>
              <a:latin typeface="Arial"/>
              <a:cs typeface="Arial"/>
            </a:endParaRPr>
          </a:p>
          <a:p>
            <a:endParaRPr lang="en-US" sz="2400" b="1" dirty="0">
              <a:solidFill>
                <a:srgbClr val="000000"/>
              </a:solidFill>
              <a:latin typeface="Arial" panose="020B0604020202020204" pitchFamily="34" charset="0"/>
              <a:cs typeface="Arial" panose="020B0604020202020204" pitchFamily="34" charset="0"/>
            </a:endParaRPr>
          </a:p>
          <a:p>
            <a:endParaRPr lang="en-US" sz="2400" b="1" dirty="0">
              <a:solidFill>
                <a:srgbClr val="000000"/>
              </a:solidFill>
              <a:latin typeface="Arial" panose="020B0604020202020204" pitchFamily="34" charset="0"/>
              <a:cs typeface="Arial" panose="020B0604020202020204" pitchFamily="34" charset="0"/>
            </a:endParaRPr>
          </a:p>
          <a:p>
            <a:endParaRPr lang="en-US" sz="4000" b="1" dirty="0">
              <a:solidFill>
                <a:srgbClr val="000000"/>
              </a:solidFill>
            </a:endParaRPr>
          </a:p>
          <a:p>
            <a:endParaRPr lang="en-US" sz="4000" b="1" dirty="0">
              <a:solidFill>
                <a:srgbClr val="000000"/>
              </a:solidFill>
            </a:endParaRPr>
          </a:p>
        </p:txBody>
      </p:sp>
    </p:spTree>
    <p:extLst>
      <p:ext uri="{BB962C8B-B14F-4D97-AF65-F5344CB8AC3E}">
        <p14:creationId xmlns:p14="http://schemas.microsoft.com/office/powerpoint/2010/main" val="4189011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90FB887-79D9-46B9-8428-7A0557F5774C}"/>
              </a:ext>
            </a:extLst>
          </p:cNvPr>
          <p:cNvSpPr>
            <a:spLocks noGrp="1"/>
          </p:cNvSpPr>
          <p:nvPr>
            <p:ph type="title"/>
          </p:nvPr>
        </p:nvSpPr>
        <p:spPr>
          <a:xfrm>
            <a:off x="457200" y="152400"/>
            <a:ext cx="8229600" cy="1032735"/>
          </a:xfrm>
        </p:spPr>
        <p:txBody>
          <a:bodyPr/>
          <a:lstStyle/>
          <a:p>
            <a:r>
              <a:rPr lang="en-US" sz="2800" b="1" dirty="0">
                <a:solidFill>
                  <a:srgbClr val="FFFF00"/>
                </a:solidFill>
                <a:latin typeface="Arial" panose="020B0604020202020204" pitchFamily="34" charset="0"/>
                <a:cs typeface="Arial" panose="020B0604020202020204" pitchFamily="34" charset="0"/>
              </a:rPr>
              <a:t>Federal References</a:t>
            </a:r>
          </a:p>
        </p:txBody>
      </p:sp>
      <p:sp>
        <p:nvSpPr>
          <p:cNvPr id="10" name="Rectangle 9">
            <a:extLst>
              <a:ext uri="{FF2B5EF4-FFF2-40B4-BE49-F238E27FC236}">
                <a16:creationId xmlns:a16="http://schemas.microsoft.com/office/drawing/2014/main" xmlns="" id="{8125C8A9-9E62-41D8-8828-F3A44AEF2822}"/>
              </a:ext>
            </a:extLst>
          </p:cNvPr>
          <p:cNvSpPr/>
          <p:nvPr/>
        </p:nvSpPr>
        <p:spPr>
          <a:xfrm>
            <a:off x="254038" y="1432560"/>
            <a:ext cx="8132364" cy="6863417"/>
          </a:xfrm>
          <a:prstGeom prst="rect">
            <a:avLst/>
          </a:prstGeom>
        </p:spPr>
        <p:txBody>
          <a:bodyPr wrap="square">
            <a:spAutoFit/>
          </a:bodyPr>
          <a:lstStyle/>
          <a:p>
            <a:endParaRPr lang="en-US" sz="2400" b="1" dirty="0">
              <a:latin typeface="+mj-lt"/>
              <a:cs typeface="Arial"/>
            </a:endParaRPr>
          </a:p>
          <a:p>
            <a:r>
              <a:rPr lang="en-US" sz="2200" b="1" dirty="0">
                <a:latin typeface="Arial" panose="020B0604020202020204" pitchFamily="34" charset="0"/>
                <a:cs typeface="Arial" panose="020B0604020202020204" pitchFamily="34" charset="0"/>
              </a:rPr>
              <a:t>Children’s Bureau Education Stability Webpage includes Guidance on Every Student Succeeds Act</a:t>
            </a:r>
          </a:p>
          <a:p>
            <a:r>
              <a:rPr lang="en-US" sz="2200" dirty="0">
                <a:latin typeface="Arial" panose="020B0604020202020204" pitchFamily="34" charset="0"/>
                <a:cs typeface="Arial" panose="020B0604020202020204" pitchFamily="34" charset="0"/>
                <a:hlinkClick r:id="rId2"/>
              </a:rPr>
              <a:t>https://www.childwelfare.gov/topics/systemwide/service-array/education-services/meeting-needs/educational-stability/</a:t>
            </a:r>
            <a:endParaRPr lang="en-US" sz="2200" dirty="0">
              <a:latin typeface="Arial" panose="020B0604020202020204" pitchFamily="34" charset="0"/>
              <a:cs typeface="Arial" panose="020B0604020202020204" pitchFamily="34" charset="0"/>
            </a:endParaRPr>
          </a:p>
          <a:p>
            <a:endParaRPr lang="en-US" sz="2200" b="1" dirty="0" smtClean="0">
              <a:solidFill>
                <a:srgbClr val="000000"/>
              </a:solidFill>
              <a:latin typeface="Arial" panose="020B0604020202020204" pitchFamily="34" charset="0"/>
              <a:cs typeface="Arial" panose="020B0604020202020204" pitchFamily="34" charset="0"/>
            </a:endParaRPr>
          </a:p>
          <a:p>
            <a:r>
              <a:rPr lang="en-US" sz="2200" b="1" dirty="0" smtClean="0">
                <a:solidFill>
                  <a:srgbClr val="000000"/>
                </a:solidFill>
                <a:latin typeface="Arial" panose="020B0604020202020204" pitchFamily="34" charset="0"/>
                <a:cs typeface="Arial" panose="020B0604020202020204" pitchFamily="34" charset="0"/>
              </a:rPr>
              <a:t>Department </a:t>
            </a:r>
            <a:r>
              <a:rPr lang="en-US" sz="2200" b="1" dirty="0">
                <a:solidFill>
                  <a:srgbClr val="000000"/>
                </a:solidFill>
                <a:latin typeface="Arial" panose="020B0604020202020204" pitchFamily="34" charset="0"/>
                <a:cs typeface="Arial" panose="020B0604020202020204" pitchFamily="34" charset="0"/>
              </a:rPr>
              <a:t>of Education Students in Foster Care</a:t>
            </a:r>
          </a:p>
          <a:p>
            <a:r>
              <a:rPr lang="en-US" sz="2200" dirty="0">
                <a:solidFill>
                  <a:srgbClr val="000000"/>
                </a:solidFill>
                <a:latin typeface="Arial" panose="020B0604020202020204" pitchFamily="34" charset="0"/>
                <a:cs typeface="Arial" panose="020B0604020202020204" pitchFamily="34" charset="0"/>
                <a:hlinkClick r:id="rId3"/>
              </a:rPr>
              <a:t>http://www2.ed.gov/about/inits/ed/foster-care/index.html</a:t>
            </a:r>
            <a:r>
              <a:rPr lang="en-US" sz="2200" dirty="0">
                <a:solidFill>
                  <a:srgbClr val="000000"/>
                </a:solidFill>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endParaRPr lang="en-US" sz="22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Providing </a:t>
            </a:r>
            <a:r>
              <a:rPr lang="en-US" sz="2200" b="1" dirty="0">
                <a:latin typeface="Arial" panose="020B0604020202020204" pitchFamily="34" charset="0"/>
                <a:cs typeface="Arial" panose="020B0604020202020204" pitchFamily="34" charset="0"/>
              </a:rPr>
              <a:t>Effective Financial Aid Assistance to Students from Foster Care and Unaccompanied Homeless Youth </a:t>
            </a:r>
            <a:r>
              <a:rPr lang="en-US" sz="2200" dirty="0">
                <a:latin typeface="Arial" panose="020B0604020202020204" pitchFamily="34" charset="0"/>
                <a:cs typeface="Arial" panose="020B0604020202020204" pitchFamily="34" charset="0"/>
                <a:hlinkClick r:id="rId4"/>
              </a:rPr>
              <a:t>http://calswec.berkeley.edu/files/uploads/pdf/CalSWEC/EdRights_ProvidingEffectiveFinancialAid.pdf</a:t>
            </a:r>
            <a:r>
              <a:rPr lang="en-US" sz="2200" dirty="0">
                <a:latin typeface="Arial" panose="020B0604020202020204" pitchFamily="34" charset="0"/>
                <a:cs typeface="Arial" panose="020B0604020202020204" pitchFamily="34" charset="0"/>
              </a:rPr>
              <a:t> </a:t>
            </a:r>
          </a:p>
          <a:p>
            <a:endParaRPr lang="en-US" sz="2400" dirty="0">
              <a:latin typeface="Arial"/>
              <a:cs typeface="Arial"/>
            </a:endParaRPr>
          </a:p>
          <a:p>
            <a:endParaRPr lang="en-US" sz="2400" dirty="0">
              <a:latin typeface="Arial"/>
              <a:cs typeface="Arial"/>
            </a:endParaRPr>
          </a:p>
          <a:p>
            <a:endParaRPr lang="en-US" sz="2400" b="1" dirty="0">
              <a:solidFill>
                <a:srgbClr val="000000"/>
              </a:solidFill>
              <a:latin typeface="Arial"/>
              <a:cs typeface="Arial"/>
            </a:endParaRPr>
          </a:p>
          <a:p>
            <a:endParaRPr lang="en-US" sz="4000" b="1" dirty="0">
              <a:solidFill>
                <a:srgbClr val="000000"/>
              </a:solidFill>
            </a:endParaRPr>
          </a:p>
          <a:p>
            <a:endParaRPr lang="en-US" sz="4000" b="1" dirty="0">
              <a:solidFill>
                <a:srgbClr val="000000"/>
              </a:solidFill>
            </a:endParaRPr>
          </a:p>
        </p:txBody>
      </p:sp>
    </p:spTree>
    <p:extLst>
      <p:ext uri="{BB962C8B-B14F-4D97-AF65-F5344CB8AC3E}">
        <p14:creationId xmlns:p14="http://schemas.microsoft.com/office/powerpoint/2010/main" val="3285082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3"/>
            <a:ext cx="8229600" cy="1143000"/>
          </a:xfrm>
        </p:spPr>
        <p:txBody>
          <a:bodyPr/>
          <a:lstStyle/>
          <a:p>
            <a:r>
              <a:rPr lang="en-US" sz="2800" b="1" dirty="0">
                <a:solidFill>
                  <a:srgbClr val="FFFF00"/>
                </a:solidFill>
                <a:latin typeface="Arial" panose="020B0604020202020204" pitchFamily="34" charset="0"/>
                <a:cs typeface="Arial" panose="020B0604020202020204" pitchFamily="34" charset="0"/>
              </a:rPr>
              <a:t>Foster Care Extension to 21 </a:t>
            </a:r>
          </a:p>
        </p:txBody>
      </p:sp>
      <p:pic>
        <p:nvPicPr>
          <p:cNvPr id="5" name="Content Placeholder 4" descr="Extended_foster_care_map.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3181" b="20289"/>
          <a:stretch/>
        </p:blipFill>
        <p:spPr>
          <a:xfrm>
            <a:off x="1066800" y="1676400"/>
            <a:ext cx="6558646" cy="3034378"/>
          </a:xfrm>
        </p:spPr>
      </p:pic>
      <p:sp>
        <p:nvSpPr>
          <p:cNvPr id="6" name="TextBox 5"/>
          <p:cNvSpPr txBox="1"/>
          <p:nvPr/>
        </p:nvSpPr>
        <p:spPr>
          <a:xfrm>
            <a:off x="314946" y="4648200"/>
            <a:ext cx="8371854" cy="1846659"/>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Chafee Legislation/Child Welfare Policy Manual: </a:t>
            </a:r>
            <a:r>
              <a:rPr lang="en-US" sz="1600" dirty="0">
                <a:latin typeface="Arial" panose="020B0604020202020204" pitchFamily="34" charset="0"/>
                <a:cs typeface="Arial" panose="020B0604020202020204" pitchFamily="34" charset="0"/>
                <a:hlinkClick r:id="rId3"/>
              </a:rPr>
              <a:t>https://</a:t>
            </a:r>
            <a:r>
              <a:rPr lang="en-US" sz="1600" dirty="0" smtClean="0">
                <a:latin typeface="Arial" panose="020B0604020202020204" pitchFamily="34" charset="0"/>
                <a:cs typeface="Arial" panose="020B0604020202020204" pitchFamily="34" charset="0"/>
                <a:hlinkClick r:id="rId3"/>
              </a:rPr>
              <a:t>www.acf.hhs.gov/cwpm/programs/cb/laws_policies/laws/cwpm/policy.jsp?idFlag=3</a:t>
            </a:r>
            <a:r>
              <a:rPr lang="en-US" sz="1600" dirty="0" smtClean="0">
                <a:latin typeface="Arial" panose="020B0604020202020204" pitchFamily="34" charset="0"/>
                <a:cs typeface="Arial" panose="020B0604020202020204" pitchFamily="34" charset="0"/>
              </a:rPr>
              <a:t> </a:t>
            </a:r>
          </a:p>
          <a:p>
            <a:r>
              <a:rPr lang="en-US" sz="1600" dirty="0" smtClean="0">
                <a:latin typeface="Arial" panose="020B0604020202020204" pitchFamily="34" charset="0"/>
                <a:cs typeface="Arial" panose="020B0604020202020204" pitchFamily="34" charset="0"/>
              </a:rPr>
              <a:t>23 </a:t>
            </a:r>
            <a:r>
              <a:rPr lang="en-US" sz="1600" dirty="0">
                <a:latin typeface="Arial" panose="020B0604020202020204" pitchFamily="34" charset="0"/>
                <a:cs typeface="Arial" panose="020B0604020202020204" pitchFamily="34" charset="0"/>
              </a:rPr>
              <a:t>States receive Fed &amp; State funding to 21 (includes WI)</a:t>
            </a:r>
          </a:p>
          <a:p>
            <a:r>
              <a:rPr lang="en-US" sz="1600" dirty="0">
                <a:latin typeface="Arial" panose="020B0604020202020204" pitchFamily="34" charset="0"/>
                <a:cs typeface="Arial" panose="020B0604020202020204" pitchFamily="34" charset="0"/>
              </a:rPr>
              <a:t>48 States extend Foster Care past age 18, usually for students still completing HS up to age 19. </a:t>
            </a:r>
            <a:r>
              <a:rPr lang="en-US" sz="1600" dirty="0">
                <a:latin typeface="Arial" panose="020B0604020202020204" pitchFamily="34" charset="0"/>
                <a:cs typeface="Arial" panose="020B0604020202020204" pitchFamily="34" charset="0"/>
                <a:hlinkClick r:id="rId4"/>
              </a:rPr>
              <a:t>http://</a:t>
            </a:r>
            <a:r>
              <a:rPr lang="en-US" sz="1600" dirty="0" err="1">
                <a:latin typeface="Arial" panose="020B0604020202020204" pitchFamily="34" charset="0"/>
                <a:cs typeface="Arial" panose="020B0604020202020204" pitchFamily="34" charset="0"/>
                <a:hlinkClick r:id="rId4"/>
              </a:rPr>
              <a:t>www.tipwaynestate.org</a:t>
            </a:r>
            <a:r>
              <a:rPr lang="en-US" sz="1600" dirty="0">
                <a:latin typeface="Arial" panose="020B0604020202020204" pitchFamily="34" charset="0"/>
                <a:cs typeface="Arial" panose="020B0604020202020204" pitchFamily="34" charset="0"/>
                <a:hlinkClick r:id="rId4"/>
              </a:rPr>
              <a:t>/policy-</a:t>
            </a:r>
            <a:r>
              <a:rPr lang="en-US" sz="1600" dirty="0" err="1">
                <a:latin typeface="Arial" panose="020B0604020202020204" pitchFamily="34" charset="0"/>
                <a:cs typeface="Arial" panose="020B0604020202020204" pitchFamily="34" charset="0"/>
                <a:hlinkClick r:id="rId4"/>
              </a:rPr>
              <a:t>projects.html</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Casey State Policy Database:  </a:t>
            </a:r>
            <a:r>
              <a:rPr lang="en-US" sz="1600" dirty="0">
                <a:latin typeface="Arial" panose="020B0604020202020204" pitchFamily="34" charset="0"/>
                <a:cs typeface="Arial" panose="020B0604020202020204" pitchFamily="34" charset="0"/>
                <a:hlinkClick r:id="rId5"/>
              </a:rPr>
              <a:t>http://www.childwelfarepolicy.org/maps/single?id=85</a:t>
            </a:r>
            <a:r>
              <a:rPr lang="en-US" sz="16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23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8F7CCD97-E82E-452A-9346-6A1CF859CDEC}"/>
              </a:ext>
            </a:extLst>
          </p:cNvPr>
          <p:cNvSpPr>
            <a:spLocks noGrp="1"/>
          </p:cNvSpPr>
          <p:nvPr>
            <p:ph type="title"/>
          </p:nvPr>
        </p:nvSpPr>
        <p:spPr>
          <a:xfrm>
            <a:off x="457200" y="345141"/>
            <a:ext cx="8229600" cy="1143000"/>
          </a:xfrm>
        </p:spPr>
        <p:txBody>
          <a:bodyPr/>
          <a:lstStyle/>
          <a:p>
            <a:r>
              <a:rPr lang="en-US" sz="2800" b="1" dirty="0">
                <a:solidFill>
                  <a:srgbClr val="FFFF00"/>
                </a:solidFill>
                <a:latin typeface="Arial" panose="020B0604020202020204" pitchFamily="34" charset="0"/>
                <a:cs typeface="Arial" panose="020B0604020202020204" pitchFamily="34" charset="0"/>
              </a:rPr>
              <a:t>Thank You!!!</a:t>
            </a:r>
          </a:p>
        </p:txBody>
      </p:sp>
      <p:sp>
        <p:nvSpPr>
          <p:cNvPr id="10" name="Content Placeholder 4">
            <a:extLst>
              <a:ext uri="{FF2B5EF4-FFF2-40B4-BE49-F238E27FC236}">
                <a16:creationId xmlns:a16="http://schemas.microsoft.com/office/drawing/2014/main" xmlns="" id="{FEE1BDC4-684E-47C9-9584-1FF34FB1E3B3}"/>
              </a:ext>
            </a:extLst>
          </p:cNvPr>
          <p:cNvSpPr>
            <a:spLocks noGrp="1"/>
          </p:cNvSpPr>
          <p:nvPr>
            <p:ph sz="half" idx="1"/>
          </p:nvPr>
        </p:nvSpPr>
        <p:spPr>
          <a:xfrm>
            <a:off x="457200" y="1600200"/>
            <a:ext cx="3767328" cy="4548188"/>
          </a:xfrm>
        </p:spPr>
        <p:txBody>
          <a:bodyPr>
            <a:normAutofit fontScale="85000" lnSpcReduction="20000"/>
          </a:bodyPr>
          <a:lstStyle/>
          <a:p>
            <a:pPr marL="0" indent="0">
              <a:buNone/>
            </a:pPr>
            <a:r>
              <a:rPr lang="en-US" sz="3200" b="1" dirty="0">
                <a:solidFill>
                  <a:srgbClr val="0070C0"/>
                </a:solidFill>
                <a:latin typeface="Arial" panose="020B0604020202020204" pitchFamily="34" charset="0"/>
                <a:cs typeface="Arial" panose="020B0604020202020204" pitchFamily="34" charset="0"/>
              </a:rPr>
              <a:t>Angelique Day, PhD</a:t>
            </a:r>
          </a:p>
          <a:p>
            <a:pPr marL="0" indent="0">
              <a:buNone/>
            </a:pPr>
            <a:r>
              <a:rPr lang="en-US" sz="3200" dirty="0">
                <a:cs typeface="Arial" panose="020B0604020202020204" pitchFamily="34" charset="0"/>
              </a:rPr>
              <a:t>Assistant Professor </a:t>
            </a:r>
          </a:p>
          <a:p>
            <a:pPr marL="0" indent="0">
              <a:buNone/>
            </a:pPr>
            <a:r>
              <a:rPr lang="en-US" sz="3200" dirty="0">
                <a:cs typeface="Arial" panose="020B0604020202020204" pitchFamily="34" charset="0"/>
              </a:rPr>
              <a:t>University of Washington, School of Social Work</a:t>
            </a:r>
          </a:p>
          <a:p>
            <a:pPr marL="0" indent="0">
              <a:buNone/>
            </a:pPr>
            <a:r>
              <a:rPr lang="en-US" sz="3200" dirty="0">
                <a:cs typeface="Arial" panose="020B0604020202020204" pitchFamily="34" charset="0"/>
                <a:hlinkClick r:id="rId2"/>
              </a:rPr>
              <a:t>dayangel@uw.edu</a:t>
            </a:r>
            <a:r>
              <a:rPr lang="en-US" sz="3200" dirty="0">
                <a:cs typeface="Arial" panose="020B0604020202020204" pitchFamily="34" charset="0"/>
              </a:rPr>
              <a:t> </a:t>
            </a:r>
          </a:p>
          <a:p>
            <a:pPr marL="0" indent="0">
              <a:buNone/>
            </a:pPr>
            <a:endParaRPr lang="en-US" sz="2400" b="1" dirty="0">
              <a:latin typeface="+mj-lt"/>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more information</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http://</a:t>
            </a:r>
            <a:r>
              <a:rPr lang="en-US" sz="2400" dirty="0" smtClean="0">
                <a:latin typeface="Arial" panose="020B0604020202020204" pitchFamily="34" charset="0"/>
                <a:cs typeface="Arial" panose="020B0604020202020204" pitchFamily="34" charset="0"/>
                <a:hlinkClick r:id="rId3"/>
              </a:rPr>
              <a:t>depts.washington.edu/fostered/policy</a:t>
            </a:r>
            <a:r>
              <a:rPr lang="en-US" sz="2400" dirty="0" smtClean="0">
                <a:latin typeface="Arial" panose="020B0604020202020204" pitchFamily="34" charset="0"/>
                <a:cs typeface="Arial" panose="020B0604020202020204" pitchFamily="34" charset="0"/>
              </a:rPr>
              <a:t> </a:t>
            </a:r>
            <a:endParaRPr lang="en-US" dirty="0"/>
          </a:p>
        </p:txBody>
      </p:sp>
      <p:sp>
        <p:nvSpPr>
          <p:cNvPr id="11" name="Content Placeholder 5">
            <a:extLst>
              <a:ext uri="{FF2B5EF4-FFF2-40B4-BE49-F238E27FC236}">
                <a16:creationId xmlns:a16="http://schemas.microsoft.com/office/drawing/2014/main" xmlns="" id="{028A0363-4B4E-4EC4-A02A-8EAD720FE832}"/>
              </a:ext>
            </a:extLst>
          </p:cNvPr>
          <p:cNvSpPr txBox="1">
            <a:spLocks/>
          </p:cNvSpPr>
          <p:nvPr/>
        </p:nvSpPr>
        <p:spPr>
          <a:xfrm>
            <a:off x="4572000" y="1828800"/>
            <a:ext cx="3843528" cy="4395788"/>
          </a:xfrm>
          <a:prstGeom prst="rect">
            <a:avLst/>
          </a:prstGeom>
        </p:spPr>
        <p:txBody>
          <a:bodyPr>
            <a:no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600" b="1" dirty="0">
                <a:solidFill>
                  <a:srgbClr val="0070C0"/>
                </a:solidFill>
                <a:latin typeface="Arial" panose="020B0604020202020204" pitchFamily="34" charset="0"/>
                <a:cs typeface="Arial" panose="020B0604020202020204" pitchFamily="34" charset="0"/>
              </a:rPr>
              <a:t>Liliana Hernandez, MSW/MPP</a:t>
            </a:r>
          </a:p>
          <a:p>
            <a:pPr marL="0" indent="0">
              <a:buNone/>
            </a:pPr>
            <a:r>
              <a:rPr lang="en-US" sz="2400" dirty="0">
                <a:latin typeface="Arial" panose="020B0604020202020204" pitchFamily="34" charset="0"/>
                <a:cs typeface="Arial" panose="020B0604020202020204" pitchFamily="34" charset="0"/>
              </a:rPr>
              <a:t>Virginia Family and Children’s Trust Fund</a:t>
            </a:r>
          </a:p>
          <a:p>
            <a:pPr marL="0" indent="0">
              <a:buNone/>
            </a:pPr>
            <a:r>
              <a:rPr lang="en-US" sz="2400" dirty="0">
                <a:latin typeface="Arial" panose="020B0604020202020204" pitchFamily="34" charset="0"/>
                <a:cs typeface="Arial" panose="020B0604020202020204" pitchFamily="34" charset="0"/>
                <a:hlinkClick r:id="rId4"/>
              </a:rPr>
              <a:t>Mslhernandez@gmail.com</a:t>
            </a:r>
            <a:endParaRPr lang="en-US" sz="2400" dirty="0">
              <a:latin typeface="Arial" panose="020B0604020202020204" pitchFamily="34" charset="0"/>
              <a:cs typeface="Arial" panose="020B0604020202020204" pitchFamily="34" charset="0"/>
            </a:endParaRPr>
          </a:p>
          <a:p>
            <a:pPr marL="0" indent="0">
              <a:buFont typeface="Wingdings" pitchFamily="2" charset="2"/>
              <a:buNone/>
            </a:pPr>
            <a:endParaRPr lang="en-US" sz="2400" b="1" dirty="0" smtClean="0">
              <a:solidFill>
                <a:srgbClr val="0070C0"/>
              </a:solidFill>
              <a:latin typeface="Arial" panose="020B0604020202020204" pitchFamily="34" charset="0"/>
              <a:cs typeface="Arial" panose="020B0604020202020204" pitchFamily="34" charset="0"/>
            </a:endParaRPr>
          </a:p>
        </p:txBody>
      </p:sp>
      <p:sp>
        <p:nvSpPr>
          <p:cNvPr id="12" name="Slide Number Placeholder 2">
            <a:extLst>
              <a:ext uri="{FF2B5EF4-FFF2-40B4-BE49-F238E27FC236}">
                <a16:creationId xmlns:a16="http://schemas.microsoft.com/office/drawing/2014/main" xmlns="" id="{78C58882-AE25-4C6F-B9DD-470B3F1AD2F8}"/>
              </a:ext>
            </a:extLst>
          </p:cNvPr>
          <p:cNvSpPr>
            <a:spLocks noGrp="1"/>
          </p:cNvSpPr>
          <p:nvPr>
            <p:ph type="sldNum" sz="quarter" idx="12"/>
          </p:nvPr>
        </p:nvSpPr>
        <p:spPr>
          <a:xfrm>
            <a:off x="4305300" y="6356350"/>
            <a:ext cx="533400" cy="365125"/>
          </a:xfrm>
        </p:spPr>
        <p:txBody>
          <a:bodyPr/>
          <a:lstStyle/>
          <a:p>
            <a:fld id="{4398ACB1-3594-2B4B-9E64-61224948F801}" type="slidenum">
              <a:rPr lang="en-US" smtClean="0">
                <a:solidFill>
                  <a:prstClr val="black">
                    <a:lumMod val="50000"/>
                    <a:lumOff val="50000"/>
                  </a:prstClr>
                </a:solidFill>
              </a:rPr>
              <a:pPr/>
              <a:t>27</a:t>
            </a:fld>
            <a:endParaRPr lang="en-US" dirty="0">
              <a:solidFill>
                <a:prstClr val="black">
                  <a:lumMod val="50000"/>
                  <a:lumOff val="50000"/>
                </a:prstClr>
              </a:solidFill>
            </a:endParaRPr>
          </a:p>
        </p:txBody>
      </p:sp>
    </p:spTree>
    <p:extLst>
      <p:ext uri="{BB962C8B-B14F-4D97-AF65-F5344CB8AC3E}">
        <p14:creationId xmlns:p14="http://schemas.microsoft.com/office/powerpoint/2010/main" val="11894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9660"/>
            <a:ext cx="8382000" cy="815460"/>
          </a:xfrm>
        </p:spPr>
        <p:txBody>
          <a:bodyPr>
            <a:noAutofit/>
          </a:bodyPr>
          <a:lstStyle/>
          <a:p>
            <a:pPr algn="ctr" eaLnBrk="1" hangingPunct="1"/>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a:solidFill>
                  <a:srgbClr val="FFFF00"/>
                </a:solidFill>
                <a:latin typeface="Arial" panose="020B0604020202020204" pitchFamily="34" charset="0"/>
                <a:cs typeface="Arial" panose="020B0604020202020204" pitchFamily="34" charset="0"/>
              </a:rPr>
              <a:t>Challenges Faced by Youth in Care</a:t>
            </a:r>
          </a:p>
        </p:txBody>
      </p:sp>
      <p:sp>
        <p:nvSpPr>
          <p:cNvPr id="11267" name="Rectangle 3"/>
          <p:cNvSpPr>
            <a:spLocks noGrp="1" noChangeArrowheads="1"/>
          </p:cNvSpPr>
          <p:nvPr>
            <p:ph sz="half" idx="1"/>
          </p:nvPr>
        </p:nvSpPr>
        <p:spPr>
          <a:xfrm>
            <a:off x="381000" y="1676400"/>
            <a:ext cx="4038600" cy="5284915"/>
          </a:xfrm>
        </p:spPr>
        <p:txBody>
          <a:bodyPr>
            <a:normAutofit fontScale="40000" lnSpcReduction="20000"/>
          </a:bodyPr>
          <a:lstStyle/>
          <a:p>
            <a:pPr eaLnBrk="1" hangingPunct="1">
              <a:lnSpc>
                <a:spcPct val="90000"/>
              </a:lnSpc>
              <a:buFontTx/>
              <a:buNone/>
            </a:pPr>
            <a:r>
              <a:rPr lang="en-US" sz="5100" b="1" dirty="0">
                <a:solidFill>
                  <a:srgbClr val="0070C0"/>
                </a:solidFill>
                <a:latin typeface="Arial" panose="020B0604020202020204" pitchFamily="34" charset="0"/>
                <a:cs typeface="Arial" panose="020B0604020202020204" pitchFamily="34" charset="0"/>
              </a:rPr>
              <a:t>K-12 Readiness Barriers</a:t>
            </a:r>
            <a:endParaRPr lang="en-US" sz="5100" b="1" dirty="0">
              <a:solidFill>
                <a:srgbClr val="0070C0"/>
              </a:solidFill>
              <a:latin typeface="+mj-lt"/>
              <a:cs typeface="Calibri" pitchFamily="34" charset="0"/>
            </a:endParaRPr>
          </a:p>
          <a:p>
            <a:pPr>
              <a:lnSpc>
                <a:spcPct val="120000"/>
              </a:lnSpc>
              <a:buFont typeface="Wingdings" charset="2"/>
              <a:buChar char="q"/>
            </a:pPr>
            <a:r>
              <a:rPr lang="en-US" sz="4500" dirty="0">
                <a:solidFill>
                  <a:schemeClr val="tx1"/>
                </a:solidFill>
                <a:latin typeface="Arial" panose="020B0604020202020204" pitchFamily="34" charset="0"/>
                <a:cs typeface="Arial" panose="020B0604020202020204" pitchFamily="34" charset="0"/>
              </a:rPr>
              <a:t>School</a:t>
            </a:r>
            <a:r>
              <a:rPr lang="en-US" sz="4500" i="1" dirty="0">
                <a:solidFill>
                  <a:schemeClr val="tx1"/>
                </a:solidFill>
                <a:latin typeface="Arial" panose="020B0604020202020204" pitchFamily="34" charset="0"/>
                <a:cs typeface="Arial" panose="020B0604020202020204" pitchFamily="34" charset="0"/>
              </a:rPr>
              <a:t>/placement instability</a:t>
            </a:r>
            <a:endParaRPr lang="en-US" sz="4500" dirty="0">
              <a:solidFill>
                <a:schemeClr val="tx1"/>
              </a:solidFill>
              <a:latin typeface="Arial" panose="020B0604020202020204" pitchFamily="34" charset="0"/>
              <a:cs typeface="Arial" panose="020B0604020202020204" pitchFamily="34" charset="0"/>
            </a:endParaRPr>
          </a:p>
          <a:p>
            <a:pPr>
              <a:lnSpc>
                <a:spcPct val="120000"/>
              </a:lnSpc>
              <a:buFont typeface="Wingdings" charset="2"/>
              <a:buChar char="q"/>
            </a:pPr>
            <a:r>
              <a:rPr lang="en-US" sz="4500" dirty="0">
                <a:solidFill>
                  <a:schemeClr val="tx1"/>
                </a:solidFill>
                <a:latin typeface="Arial" panose="020B0604020202020204" pitchFamily="34" charset="0"/>
                <a:cs typeface="Arial" panose="020B0604020202020204" pitchFamily="34" charset="0"/>
              </a:rPr>
              <a:t>Grade repetition, lower testing scores, higher rates of Special Education</a:t>
            </a:r>
          </a:p>
          <a:p>
            <a:pPr>
              <a:lnSpc>
                <a:spcPct val="120000"/>
              </a:lnSpc>
              <a:buFont typeface="Wingdings" charset="2"/>
              <a:buChar char="q"/>
            </a:pPr>
            <a:r>
              <a:rPr lang="en-US" sz="4500" dirty="0">
                <a:solidFill>
                  <a:schemeClr val="tx1"/>
                </a:solidFill>
                <a:latin typeface="Arial" panose="020B0604020202020204" pitchFamily="34" charset="0"/>
                <a:cs typeface="Arial" panose="020B0604020202020204" pitchFamily="34" charset="0"/>
              </a:rPr>
              <a:t>Few engaged in precollege programs/lack of internships/</a:t>
            </a:r>
          </a:p>
          <a:p>
            <a:pPr>
              <a:lnSpc>
                <a:spcPct val="120000"/>
              </a:lnSpc>
              <a:buFont typeface="Wingdings" charset="2"/>
              <a:buChar char="q"/>
            </a:pPr>
            <a:r>
              <a:rPr lang="en-US" sz="4500" dirty="0">
                <a:solidFill>
                  <a:schemeClr val="tx1"/>
                </a:solidFill>
                <a:latin typeface="Arial" panose="020B0604020202020204" pitchFamily="34" charset="0"/>
                <a:cs typeface="Arial" panose="020B0604020202020204" pitchFamily="34" charset="0"/>
              </a:rPr>
              <a:t>Lack of counseling - financial aid and college applications</a:t>
            </a:r>
            <a:endParaRPr lang="en-US" sz="4500" i="1" dirty="0">
              <a:solidFill>
                <a:schemeClr val="tx1"/>
              </a:solidFill>
              <a:latin typeface="Arial" panose="020B0604020202020204" pitchFamily="34" charset="0"/>
              <a:cs typeface="Arial" panose="020B0604020202020204" pitchFamily="34" charset="0"/>
            </a:endParaRPr>
          </a:p>
          <a:p>
            <a:pPr eaLnBrk="1" hangingPunct="1">
              <a:lnSpc>
                <a:spcPct val="120000"/>
              </a:lnSpc>
              <a:buFont typeface="Wingdings" charset="2"/>
              <a:buChar char="q"/>
            </a:pPr>
            <a:r>
              <a:rPr lang="en-US" sz="4500" dirty="0">
                <a:solidFill>
                  <a:schemeClr val="tx1"/>
                </a:solidFill>
                <a:latin typeface="Arial" panose="020B0604020202020204" pitchFamily="34" charset="0"/>
                <a:cs typeface="Arial" panose="020B0604020202020204" pitchFamily="34" charset="0"/>
              </a:rPr>
              <a:t>Impact of being in foster care on one’s self determination, identity formation and achieving normal developmental milestones</a:t>
            </a:r>
          </a:p>
          <a:p>
            <a:pPr eaLnBrk="1" hangingPunct="1">
              <a:lnSpc>
                <a:spcPct val="90000"/>
              </a:lnSpc>
            </a:pPr>
            <a:endParaRPr lang="en-US" sz="4500" dirty="0">
              <a:latin typeface="Arial" panose="020B0604020202020204" pitchFamily="34" charset="0"/>
              <a:cs typeface="Arial" panose="020B0604020202020204" pitchFamily="34" charset="0"/>
            </a:endParaRPr>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400" dirty="0"/>
          </a:p>
        </p:txBody>
      </p:sp>
      <p:sp>
        <p:nvSpPr>
          <p:cNvPr id="11268" name="Rectangle 4"/>
          <p:cNvSpPr>
            <a:spLocks noGrp="1" noChangeArrowheads="1"/>
          </p:cNvSpPr>
          <p:nvPr>
            <p:ph sz="half" idx="2"/>
          </p:nvPr>
        </p:nvSpPr>
        <p:spPr>
          <a:xfrm>
            <a:off x="4648200" y="1633106"/>
            <a:ext cx="4343400" cy="5682094"/>
          </a:xfrm>
        </p:spPr>
        <p:txBody>
          <a:bodyPr>
            <a:noAutofit/>
          </a:bodyPr>
          <a:lstStyle/>
          <a:p>
            <a:pPr eaLnBrk="1" hangingPunct="1">
              <a:lnSpc>
                <a:spcPct val="90000"/>
              </a:lnSpc>
              <a:buFontTx/>
              <a:buNone/>
            </a:pPr>
            <a:r>
              <a:rPr lang="en-US" sz="2400" b="1" dirty="0">
                <a:solidFill>
                  <a:srgbClr val="0070C0"/>
                </a:solidFill>
                <a:latin typeface="Arial" panose="020B0604020202020204" pitchFamily="34" charset="0"/>
                <a:cs typeface="Arial" panose="020B0604020202020204" pitchFamily="34" charset="0"/>
              </a:rPr>
              <a:t>Higher Education Barriers</a:t>
            </a:r>
            <a:r>
              <a:rPr lang="en-US" sz="2400" dirty="0">
                <a:solidFill>
                  <a:srgbClr val="0070C0"/>
                </a:solidFill>
                <a:latin typeface="+mj-lt"/>
                <a:cs typeface="Arial"/>
              </a:rPr>
              <a:t> </a:t>
            </a:r>
          </a:p>
          <a:p>
            <a:pPr>
              <a:lnSpc>
                <a:spcPct val="90000"/>
              </a:lnSpc>
              <a:buFont typeface="Wingdings" charset="2"/>
              <a:buChar char="q"/>
            </a:pPr>
            <a:r>
              <a:rPr lang="en-US" dirty="0">
                <a:solidFill>
                  <a:srgbClr val="000000"/>
                </a:solidFill>
                <a:latin typeface="Arial" panose="020B0604020202020204" pitchFamily="34" charset="0"/>
                <a:cs typeface="Arial" panose="020B0604020202020204" pitchFamily="34" charset="0"/>
              </a:rPr>
              <a:t>Remedial classes, fin aid limits, Lack of awareness of fin aid programs lack of college </a:t>
            </a:r>
            <a:r>
              <a:rPr lang="en-US" b="1" i="1" dirty="0">
                <a:solidFill>
                  <a:srgbClr val="000000"/>
                </a:solidFill>
                <a:latin typeface="Arial" panose="020B0604020202020204" pitchFamily="34" charset="0"/>
                <a:cs typeface="Arial" panose="020B0604020202020204" pitchFamily="34" charset="0"/>
              </a:rPr>
              <a:t>advocates</a:t>
            </a:r>
          </a:p>
          <a:p>
            <a:pPr>
              <a:lnSpc>
                <a:spcPct val="90000"/>
              </a:lnSpc>
              <a:buFont typeface="Wingdings" charset="2"/>
              <a:buChar char="q"/>
            </a:pPr>
            <a:r>
              <a:rPr lang="en-US" dirty="0">
                <a:solidFill>
                  <a:srgbClr val="000000"/>
                </a:solidFill>
                <a:latin typeface="Arial" panose="020B0604020202020204" pitchFamily="34" charset="0"/>
                <a:cs typeface="Arial" panose="020B0604020202020204" pitchFamily="34" charset="0"/>
              </a:rPr>
              <a:t>Housing/homelessness during college breaks</a:t>
            </a:r>
          </a:p>
          <a:p>
            <a:pPr>
              <a:lnSpc>
                <a:spcPct val="90000"/>
              </a:lnSpc>
              <a:buFont typeface="Wingdings" charset="2"/>
              <a:buChar char="q"/>
            </a:pPr>
            <a:r>
              <a:rPr lang="en-US" dirty="0">
                <a:solidFill>
                  <a:srgbClr val="000000"/>
                </a:solidFill>
                <a:latin typeface="Arial" panose="020B0604020202020204" pitchFamily="34" charset="0"/>
                <a:cs typeface="Arial" panose="020B0604020202020204" pitchFamily="34" charset="0"/>
              </a:rPr>
              <a:t>Health issues, Substance Abuse/Mental Health, Learning Disabilities</a:t>
            </a:r>
          </a:p>
          <a:p>
            <a:pPr>
              <a:lnSpc>
                <a:spcPct val="90000"/>
              </a:lnSpc>
              <a:buFont typeface="Wingdings" charset="2"/>
              <a:buChar char="q"/>
            </a:pPr>
            <a:r>
              <a:rPr lang="en-US" dirty="0">
                <a:solidFill>
                  <a:srgbClr val="000000"/>
                </a:solidFill>
                <a:latin typeface="Arial" panose="020B0604020202020204" pitchFamily="34" charset="0"/>
                <a:cs typeface="Arial" panose="020B0604020202020204" pitchFamily="34" charset="0"/>
              </a:rPr>
              <a:t>Lack of family support, Trust/Attachment issues/ Independent- </a:t>
            </a:r>
            <a:r>
              <a:rPr lang="en-US" b="1" i="1" dirty="0">
                <a:solidFill>
                  <a:srgbClr val="000000"/>
                </a:solidFill>
                <a:latin typeface="Arial" panose="020B0604020202020204" pitchFamily="34" charset="0"/>
                <a:cs typeface="Arial" panose="020B0604020202020204" pitchFamily="34" charset="0"/>
              </a:rPr>
              <a:t>survival mode</a:t>
            </a:r>
          </a:p>
          <a:p>
            <a:pPr>
              <a:lnSpc>
                <a:spcPct val="90000"/>
              </a:lnSpc>
              <a:buFont typeface="Wingdings" charset="2"/>
              <a:buChar char="q"/>
            </a:pPr>
            <a:r>
              <a:rPr lang="en-US" dirty="0">
                <a:solidFill>
                  <a:srgbClr val="000000"/>
                </a:solidFill>
                <a:latin typeface="Arial" panose="020B0604020202020204" pitchFamily="34" charset="0"/>
                <a:cs typeface="Arial" panose="020B0604020202020204" pitchFamily="34" charset="0"/>
              </a:rPr>
              <a:t>Few college programs are aware of their </a:t>
            </a:r>
            <a:r>
              <a:rPr lang="en-US" b="1" i="1" dirty="0">
                <a:solidFill>
                  <a:srgbClr val="000000"/>
                </a:solidFill>
                <a:latin typeface="Arial" panose="020B0604020202020204" pitchFamily="34" charset="0"/>
                <a:cs typeface="Arial" panose="020B0604020202020204" pitchFamily="34" charset="0"/>
              </a:rPr>
              <a:t>support needs </a:t>
            </a:r>
            <a:endParaRPr lang="en-US" dirty="0">
              <a:solidFill>
                <a:srgbClr val="000000"/>
              </a:solidFill>
              <a:latin typeface="Arial" panose="020B0604020202020204" pitchFamily="34" charset="0"/>
              <a:cs typeface="Arial" panose="020B0604020202020204" pitchFamily="34" charset="0"/>
            </a:endParaRPr>
          </a:p>
          <a:p>
            <a:pPr marL="0" indent="0">
              <a:lnSpc>
                <a:spcPct val="90000"/>
              </a:lnSpc>
              <a:buNone/>
            </a:pPr>
            <a:endParaRPr lang="en-US" sz="1600" dirty="0">
              <a:solidFill>
                <a:srgbClr val="FF0000"/>
              </a:solidFill>
            </a:endParaRPr>
          </a:p>
        </p:txBody>
      </p:sp>
      <p:sp>
        <p:nvSpPr>
          <p:cNvPr id="2" name="Slide Number Placeholder 1"/>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3</a:t>
            </a:fld>
            <a:endParaRPr lang="en-US" dirty="0">
              <a:solidFill>
                <a:prstClr val="black">
                  <a:lumMod val="50000"/>
                  <a:lumOff val="50000"/>
                </a:prstClr>
              </a:solidFill>
            </a:endParaRPr>
          </a:p>
        </p:txBody>
      </p:sp>
    </p:spTree>
    <p:extLst>
      <p:ext uri="{BB962C8B-B14F-4D97-AF65-F5344CB8AC3E}">
        <p14:creationId xmlns:p14="http://schemas.microsoft.com/office/powerpoint/2010/main" val="2903448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797859"/>
          </a:xfrm>
        </p:spPr>
        <p:txBody>
          <a:bodyPr/>
          <a:lstStyle/>
          <a:p>
            <a:r>
              <a:rPr lang="en-US" sz="2800" b="1" dirty="0" smtClean="0">
                <a:solidFill>
                  <a:srgbClr val="FFFF00"/>
                </a:solidFill>
                <a:latin typeface="Arial" panose="020B0604020202020204" pitchFamily="34" charset="0"/>
                <a:cs typeface="Arial" panose="020B0604020202020204" pitchFamily="34" charset="0"/>
              </a:rPr>
              <a:t>Passport to College Scholarship</a:t>
            </a:r>
            <a:endParaRPr lang="en-US" sz="2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52400" y="1143001"/>
            <a:ext cx="4137496" cy="5943600"/>
          </a:xfrm>
        </p:spPr>
        <p:txBody>
          <a:bodyPr>
            <a:noAutofit/>
          </a:bodyPr>
          <a:lstStyle/>
          <a:p>
            <a:pPr marL="0" indent="0">
              <a:spcBef>
                <a:spcPts val="0"/>
              </a:spcBef>
              <a:buNone/>
            </a:pPr>
            <a:endParaRPr lang="en-US" sz="2400" dirty="0" smtClean="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400" dirty="0" smtClean="0">
                <a:solidFill>
                  <a:schemeClr val="tx1"/>
                </a:solidFill>
                <a:latin typeface="Arial" panose="020B0604020202020204" pitchFamily="34" charset="0"/>
                <a:cs typeface="Arial" panose="020B0604020202020204" pitchFamily="34" charset="0"/>
              </a:rPr>
              <a:t>340 students received in 2017, $4,500 max award. </a:t>
            </a:r>
          </a:p>
          <a:p>
            <a:pPr marL="0" indent="0">
              <a:spcBef>
                <a:spcPts val="0"/>
              </a:spcBef>
              <a:buNone/>
            </a:pPr>
            <a:endParaRPr lang="en-US" sz="2400" dirty="0" smtClean="0">
              <a:solidFill>
                <a:srgbClr val="0070C0"/>
              </a:solidFill>
              <a:latin typeface="Arial" panose="020B0604020202020204" pitchFamily="34" charset="0"/>
              <a:cs typeface="Arial" panose="020B0604020202020204" pitchFamily="34" charset="0"/>
            </a:endParaRPr>
          </a:p>
          <a:p>
            <a:pPr marL="0" indent="0">
              <a:spcBef>
                <a:spcPts val="0"/>
              </a:spcBef>
              <a:buNone/>
            </a:pPr>
            <a:r>
              <a:rPr lang="en-US" sz="2400" dirty="0" smtClean="0">
                <a:solidFill>
                  <a:srgbClr val="0070C0"/>
                </a:solidFill>
                <a:latin typeface="Arial" panose="020B0604020202020204" pitchFamily="34" charset="0"/>
                <a:cs typeface="Arial" panose="020B0604020202020204" pitchFamily="34" charset="0"/>
              </a:rPr>
              <a:t>Eligibility </a:t>
            </a:r>
            <a:r>
              <a:rPr lang="en-US" sz="2400" dirty="0">
                <a:solidFill>
                  <a:srgbClr val="0070C0"/>
                </a:solidFill>
                <a:latin typeface="Arial" panose="020B0604020202020204" pitchFamily="34" charset="0"/>
                <a:cs typeface="Arial" panose="020B0604020202020204" pitchFamily="34" charset="0"/>
              </a:rPr>
              <a:t>Requirements </a:t>
            </a:r>
            <a:endParaRPr lang="en-US" sz="2200" dirty="0">
              <a:latin typeface="Arial" panose="020B0604020202020204" pitchFamily="34" charset="0"/>
              <a:cs typeface="Arial" panose="020B0604020202020204" pitchFamily="34" charset="0"/>
            </a:endParaRPr>
          </a:p>
          <a:p>
            <a:pPr>
              <a:spcBef>
                <a:spcPts val="0"/>
              </a:spcBef>
              <a:buFont typeface="Wingdings" charset="2"/>
              <a:buChar char="u"/>
            </a:pPr>
            <a:r>
              <a:rPr lang="en-US" sz="2200" dirty="0">
                <a:latin typeface="Arial" panose="020B0604020202020204" pitchFamily="34" charset="0"/>
                <a:cs typeface="Arial" panose="020B0604020202020204" pitchFamily="34" charset="0"/>
              </a:rPr>
              <a:t>Former foster </a:t>
            </a:r>
            <a:r>
              <a:rPr lang="en-US" sz="2200" dirty="0" smtClean="0">
                <a:latin typeface="Arial" panose="020B0604020202020204" pitchFamily="34" charset="0"/>
                <a:cs typeface="Arial" panose="020B0604020202020204" pitchFamily="34" charset="0"/>
              </a:rPr>
              <a:t>child was </a:t>
            </a:r>
            <a:r>
              <a:rPr lang="en-US" sz="2200" dirty="0">
                <a:latin typeface="Arial" panose="020B0604020202020204" pitchFamily="34" charset="0"/>
                <a:cs typeface="Arial" panose="020B0604020202020204" pitchFamily="34" charset="0"/>
              </a:rPr>
              <a:t>in care for at least </a:t>
            </a:r>
            <a:r>
              <a:rPr lang="en-US" sz="2200" dirty="0" err="1">
                <a:latin typeface="Arial" panose="020B0604020202020204" pitchFamily="34" charset="0"/>
                <a:cs typeface="Arial" panose="020B0604020202020204" pitchFamily="34" charset="0"/>
              </a:rPr>
              <a:t>1yr</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after age 16</a:t>
            </a:r>
            <a:endParaRPr lang="en-US" sz="2200" dirty="0">
              <a:latin typeface="Arial" panose="020B0604020202020204" pitchFamily="34" charset="0"/>
              <a:cs typeface="Arial" panose="020B0604020202020204" pitchFamily="34" charset="0"/>
            </a:endParaRPr>
          </a:p>
          <a:p>
            <a:pPr>
              <a:spcBef>
                <a:spcPts val="0"/>
              </a:spcBef>
              <a:buFont typeface="Wingdings" charset="2"/>
              <a:buChar char="u"/>
            </a:pPr>
            <a:r>
              <a:rPr lang="en-US" sz="2400" dirty="0">
                <a:latin typeface="Arial" panose="020B0604020202020204" pitchFamily="34" charset="0"/>
                <a:cs typeface="Arial" panose="020B0604020202020204" pitchFamily="34" charset="0"/>
              </a:rPr>
              <a:t>Emancipate from care on or after January 1, 2007</a:t>
            </a:r>
            <a:r>
              <a:rPr lang="en-US" sz="2400" dirty="0" smtClean="0">
                <a:latin typeface="Arial" panose="020B0604020202020204" pitchFamily="34" charset="0"/>
                <a:cs typeface="Arial" panose="020B0604020202020204" pitchFamily="34" charset="0"/>
              </a:rPr>
              <a:t>.</a:t>
            </a:r>
          </a:p>
          <a:p>
            <a:pPr>
              <a:spcBef>
                <a:spcPts val="0"/>
              </a:spcBef>
              <a:buFont typeface="Wingdings" charset="2"/>
              <a:buChar char="u"/>
            </a:pPr>
            <a:r>
              <a:rPr lang="en-US" sz="2400" dirty="0" smtClean="0">
                <a:latin typeface="Arial" panose="020B0604020202020204" pitchFamily="34" charset="0"/>
                <a:cs typeface="Arial" panose="020B0604020202020204" pitchFamily="34" charset="0"/>
              </a:rPr>
              <a:t>Enroll at </a:t>
            </a:r>
            <a:r>
              <a:rPr lang="en-US" sz="2400" dirty="0">
                <a:latin typeface="Arial" panose="020B0604020202020204" pitchFamily="34" charset="0"/>
                <a:cs typeface="Arial" panose="020B0604020202020204" pitchFamily="34" charset="0"/>
              </a:rPr>
              <a:t>least half-time in an </a:t>
            </a:r>
            <a:r>
              <a:rPr lang="en-US" sz="2400" dirty="0">
                <a:latin typeface="Arial" panose="020B0604020202020204" pitchFamily="34" charset="0"/>
                <a:cs typeface="Arial" panose="020B0604020202020204" pitchFamily="34" charset="0"/>
                <a:hlinkClick r:id="rId3"/>
              </a:rPr>
              <a:t>eligible college</a:t>
            </a:r>
            <a:r>
              <a:rPr lang="en-US" sz="2400" dirty="0">
                <a:latin typeface="Arial" panose="020B0604020202020204" pitchFamily="34" charset="0"/>
                <a:cs typeface="Arial" panose="020B0604020202020204" pitchFamily="34" charset="0"/>
              </a:rPr>
              <a:t> by their 22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birthday</a:t>
            </a:r>
            <a:r>
              <a:rPr lang="en-US" sz="2400" dirty="0" smtClean="0">
                <a:latin typeface="Arial" panose="020B0604020202020204" pitchFamily="34" charset="0"/>
                <a:cs typeface="Arial" panose="020B0604020202020204" pitchFamily="34" charset="0"/>
              </a:rPr>
              <a:t>.</a:t>
            </a:r>
          </a:p>
          <a:p>
            <a:pPr>
              <a:spcBef>
                <a:spcPts val="0"/>
              </a:spcBef>
              <a:buFont typeface="Wingdings" charset="2"/>
              <a:buChar char="u"/>
            </a:pPr>
            <a:r>
              <a:rPr lang="en-US" sz="2400" dirty="0">
                <a:latin typeface="Arial" panose="020B0604020202020204" pitchFamily="34" charset="0"/>
                <a:cs typeface="Arial" panose="020B0604020202020204" pitchFamily="34" charset="0"/>
              </a:rPr>
              <a:t>Maintain Washington </a:t>
            </a:r>
            <a:r>
              <a:rPr lang="en-US" sz="2400" dirty="0" smtClean="0">
                <a:latin typeface="Arial" panose="020B0604020202020204" pitchFamily="34" charset="0"/>
                <a:cs typeface="Arial" panose="020B0604020202020204" pitchFamily="34" charset="0"/>
                <a:hlinkClick r:id="rId4"/>
              </a:rPr>
              <a:t>residency</a:t>
            </a:r>
            <a:r>
              <a:rPr lang="en-US" sz="2400"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a:spcBef>
                <a:spcPts val="0"/>
              </a:spcBef>
              <a:buFont typeface="Wingdings" charset="2"/>
              <a:buChar char="u"/>
            </a:pPr>
            <a:endParaRPr lang="en-US" sz="2400" dirty="0">
              <a:solidFill>
                <a:srgbClr val="008000"/>
              </a:solidFill>
            </a:endParaRPr>
          </a:p>
          <a:p>
            <a:pPr>
              <a:spcBef>
                <a:spcPts val="0"/>
              </a:spcBef>
              <a:buFont typeface="Wingdings" charset="2"/>
              <a:buChar char="u"/>
            </a:pPr>
            <a:endParaRPr lang="en-US" dirty="0"/>
          </a:p>
          <a:p>
            <a:pPr>
              <a:spcBef>
                <a:spcPts val="0"/>
              </a:spcBef>
              <a:buFont typeface="Wingdings" charset="2"/>
              <a:buChar char="u"/>
            </a:pPr>
            <a:endParaRPr lang="en-US" dirty="0"/>
          </a:p>
          <a:p>
            <a:pPr>
              <a:spcBef>
                <a:spcPts val="0"/>
              </a:spcBef>
              <a:buFont typeface="Wingdings" charset="2"/>
              <a:buChar char="u"/>
            </a:pPr>
            <a:endParaRPr lang="en-US" dirty="0"/>
          </a:p>
          <a:p>
            <a:pPr marL="0" indent="0">
              <a:spcBef>
                <a:spcPts val="0"/>
              </a:spcBef>
              <a:buNone/>
            </a:pPr>
            <a:endParaRPr lang="en-US" dirty="0"/>
          </a:p>
          <a:p>
            <a:pPr marL="0" indent="0">
              <a:spcBef>
                <a:spcPts val="0"/>
              </a:spcBef>
              <a:buNone/>
            </a:pPr>
            <a:r>
              <a:rPr lang="en-US" dirty="0"/>
              <a:t> </a:t>
            </a:r>
          </a:p>
        </p:txBody>
      </p:sp>
      <p:sp>
        <p:nvSpPr>
          <p:cNvPr id="4" name="Content Placeholder 3"/>
          <p:cNvSpPr>
            <a:spLocks noGrp="1"/>
          </p:cNvSpPr>
          <p:nvPr>
            <p:ph sz="half" idx="2"/>
          </p:nvPr>
        </p:nvSpPr>
        <p:spPr>
          <a:xfrm>
            <a:off x="4233630" y="1748585"/>
            <a:ext cx="4733969" cy="5109415"/>
          </a:xfrm>
        </p:spPr>
        <p:txBody>
          <a:bodyPr>
            <a:noAutofit/>
          </a:bodyPr>
          <a:lstStyle/>
          <a:p>
            <a:pPr>
              <a:spcBef>
                <a:spcPts val="0"/>
              </a:spcBef>
              <a:buFont typeface="Wingdings" charset="2"/>
              <a:buChar char="u"/>
            </a:pPr>
            <a:endParaRPr lang="en-US" sz="2400" dirty="0">
              <a:solidFill>
                <a:srgbClr val="000000"/>
              </a:solidFill>
            </a:endParaRPr>
          </a:p>
          <a:p>
            <a:pPr marL="0" indent="0">
              <a:spcBef>
                <a:spcPts val="0"/>
              </a:spcBef>
              <a:buNone/>
            </a:pPr>
            <a:r>
              <a:rPr lang="en-US" sz="2400" dirty="0" smtClean="0">
                <a:latin typeface="Arial" panose="020B0604020202020204" pitchFamily="34" charset="0"/>
                <a:cs typeface="Arial" panose="020B0604020202020204" pitchFamily="34" charset="0"/>
              </a:rPr>
              <a:t>Be working </a:t>
            </a:r>
            <a:r>
              <a:rPr lang="en-US" sz="2400" dirty="0">
                <a:latin typeface="Arial" panose="020B0604020202020204" pitchFamily="34" charset="0"/>
                <a:cs typeface="Arial" panose="020B0604020202020204" pitchFamily="34" charset="0"/>
              </a:rPr>
              <a:t>toward earning their first bachelor’s degree, associate degree, or </a:t>
            </a:r>
            <a:r>
              <a:rPr lang="en-US" sz="2400" dirty="0" smtClean="0">
                <a:latin typeface="Arial" panose="020B0604020202020204" pitchFamily="34" charset="0"/>
                <a:cs typeface="Arial" panose="020B0604020202020204" pitchFamily="34" charset="0"/>
              </a:rPr>
              <a:t>certificate- not purse a theology degree.</a:t>
            </a:r>
          </a:p>
          <a:p>
            <a:pPr marL="0" indent="0">
              <a:spcBef>
                <a:spcPts val="0"/>
              </a:spcBef>
              <a:buNone/>
            </a:pPr>
            <a:endParaRPr lang="en-US" sz="24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400" dirty="0" smtClean="0">
                <a:solidFill>
                  <a:schemeClr val="tx1"/>
                </a:solidFill>
                <a:latin typeface="Arial" panose="020B0604020202020204" pitchFamily="34" charset="0"/>
                <a:cs typeface="Arial" panose="020B0604020202020204" pitchFamily="34" charset="0"/>
              </a:rPr>
              <a:t>Data exchange enables verification of student eligibility </a:t>
            </a:r>
          </a:p>
          <a:p>
            <a:pPr marL="0" indent="0">
              <a:spcBef>
                <a:spcPts val="0"/>
              </a:spcBef>
              <a:buNone/>
            </a:pPr>
            <a:endParaRPr lang="en-US" sz="24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400" dirty="0">
                <a:solidFill>
                  <a:schemeClr val="tx1"/>
                </a:solidFill>
                <a:latin typeface="Arial" panose="020B0604020202020204" pitchFamily="34" charset="0"/>
                <a:cs typeface="Arial" panose="020B0604020202020204" pitchFamily="34" charset="0"/>
                <a:hlinkClick r:id="rId5"/>
              </a:rPr>
              <a:t>http://</a:t>
            </a:r>
            <a:r>
              <a:rPr lang="en-US" sz="2400" dirty="0" smtClean="0">
                <a:solidFill>
                  <a:schemeClr val="tx1"/>
                </a:solidFill>
                <a:latin typeface="Arial" panose="020B0604020202020204" pitchFamily="34" charset="0"/>
                <a:cs typeface="Arial" panose="020B0604020202020204" pitchFamily="34" charset="0"/>
                <a:hlinkClick r:id="rId5"/>
              </a:rPr>
              <a:t>www.readysetgrad.org/college/passport-foster-youth-promise-program</a:t>
            </a:r>
            <a:r>
              <a:rPr lang="en-US" sz="2400" dirty="0" smtClean="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92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797859"/>
          </a:xfrm>
        </p:spPr>
        <p:txBody>
          <a:bodyPr/>
          <a:lstStyle/>
          <a:p>
            <a:r>
              <a:rPr lang="en-US" sz="2800" b="1" dirty="0" smtClean="0">
                <a:solidFill>
                  <a:srgbClr val="FFFF00"/>
                </a:solidFill>
                <a:latin typeface="Arial" panose="020B0604020202020204" pitchFamily="34" charset="0"/>
                <a:cs typeface="Arial" panose="020B0604020202020204" pitchFamily="34" charset="0"/>
              </a:rPr>
              <a:t>Passport to College Scholarship</a:t>
            </a:r>
            <a:endParaRPr lang="en-US" sz="2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52400" y="1748585"/>
            <a:ext cx="5029200" cy="5943600"/>
          </a:xfrm>
        </p:spPr>
        <p:txBody>
          <a:bodyPr>
            <a:noAutofit/>
          </a:bodyPr>
          <a:lstStyle/>
          <a:p>
            <a:pPr marL="0" indent="0">
              <a:buNone/>
            </a:pPr>
            <a:r>
              <a:rPr lang="en-US" dirty="0" smtClean="0">
                <a:hlinkClick r:id="rId3"/>
              </a:rPr>
              <a:t>2SSB </a:t>
            </a:r>
            <a:r>
              <a:rPr lang="en-US" dirty="0">
                <a:hlinkClick r:id="rId3"/>
              </a:rPr>
              <a:t>6274</a:t>
            </a:r>
            <a:r>
              <a:rPr lang="en-US" dirty="0"/>
              <a:t> expanded the </a:t>
            </a:r>
            <a:r>
              <a:rPr lang="en-US" dirty="0" smtClean="0"/>
              <a:t>Passport </a:t>
            </a:r>
            <a:r>
              <a:rPr lang="en-US" dirty="0"/>
              <a:t>program in two ways: broadened eligibility and </a:t>
            </a:r>
            <a:r>
              <a:rPr lang="en-US" dirty="0" smtClean="0"/>
              <a:t>provides additional programming</a:t>
            </a:r>
            <a:r>
              <a:rPr lang="en-US" dirty="0"/>
              <a:t>:</a:t>
            </a:r>
            <a:endParaRPr lang="en-US" dirty="0"/>
          </a:p>
          <a:p>
            <a:pPr marL="0" indent="0">
              <a:buNone/>
            </a:pPr>
            <a:r>
              <a:rPr lang="en-US" b="1" dirty="0" smtClean="0"/>
              <a:t>Eligibility</a:t>
            </a:r>
            <a:r>
              <a:rPr lang="en-US" dirty="0"/>
              <a:t>: </a:t>
            </a:r>
            <a:r>
              <a:rPr lang="en-US" dirty="0" smtClean="0"/>
              <a:t>expanded </a:t>
            </a:r>
            <a:r>
              <a:rPr lang="en-US" dirty="0"/>
              <a:t>to include students </a:t>
            </a:r>
            <a:r>
              <a:rPr lang="en-US" dirty="0" smtClean="0"/>
              <a:t>who were </a:t>
            </a:r>
            <a:r>
              <a:rPr lang="en-US" dirty="0"/>
              <a:t>in the care of the state foster care system, tribal foster care system, or federal foster care system in Washington state at any time before age twenty-one subsequent to the following:  </a:t>
            </a:r>
          </a:p>
          <a:p>
            <a:pPr marL="0" indent="0">
              <a:spcBef>
                <a:spcPts val="0"/>
              </a:spcBef>
              <a:buNone/>
            </a:pPr>
            <a:r>
              <a:rPr lang="en-US" dirty="0" smtClean="0"/>
              <a:t>- Age </a:t>
            </a:r>
            <a:r>
              <a:rPr lang="en-US" dirty="0"/>
              <a:t>fifteen as of July 1, 2018;   </a:t>
            </a:r>
          </a:p>
          <a:p>
            <a:pPr marL="0" indent="0">
              <a:spcBef>
                <a:spcPts val="0"/>
              </a:spcBef>
              <a:buNone/>
            </a:pPr>
            <a:r>
              <a:rPr lang="en-US" dirty="0" smtClean="0"/>
              <a:t>- Age </a:t>
            </a:r>
            <a:r>
              <a:rPr lang="en-US" dirty="0"/>
              <a:t>fourteen as of July 1, 2019; and  </a:t>
            </a:r>
          </a:p>
          <a:p>
            <a:pPr marL="0" indent="0">
              <a:spcBef>
                <a:spcPts val="0"/>
              </a:spcBef>
              <a:buNone/>
            </a:pPr>
            <a:r>
              <a:rPr lang="en-US" dirty="0" smtClean="0"/>
              <a:t>- Age </a:t>
            </a:r>
            <a:r>
              <a:rPr lang="en-US" dirty="0"/>
              <a:t>thirteen as of July 1, 2020;  </a:t>
            </a:r>
            <a:endParaRPr lang="en-US" dirty="0" smtClean="0"/>
          </a:p>
          <a:p>
            <a:pPr marL="0" indent="0">
              <a:spcBef>
                <a:spcPts val="0"/>
              </a:spcBef>
              <a:buNone/>
            </a:pPr>
            <a:r>
              <a:rPr lang="en-US" i="1" dirty="0" smtClean="0"/>
              <a:t>- Or</a:t>
            </a:r>
            <a:r>
              <a:rPr lang="en-US" dirty="0"/>
              <a:t>, beginning July 1, 2019, were verified on or after July 1st of the prior academic year as an </a:t>
            </a:r>
            <a:r>
              <a:rPr lang="en-US" dirty="0"/>
              <a:t>u</a:t>
            </a:r>
            <a:r>
              <a:rPr lang="en-US" dirty="0" smtClean="0"/>
              <a:t>naccompanied </a:t>
            </a:r>
            <a:r>
              <a:rPr lang="en-US" dirty="0"/>
              <a:t>youth experiencing homelessness, before age twenty-one.  </a:t>
            </a:r>
          </a:p>
          <a:p>
            <a:pPr marL="0" indent="0">
              <a:spcBef>
                <a:spcPts val="0"/>
              </a:spcBef>
              <a:buNone/>
            </a:pPr>
            <a:endParaRPr lang="en-US" dirty="0"/>
          </a:p>
          <a:p>
            <a:pPr>
              <a:spcBef>
                <a:spcPts val="0"/>
              </a:spcBef>
              <a:buFont typeface="Wingdings" charset="2"/>
              <a:buChar char="u"/>
            </a:pPr>
            <a:endParaRPr lang="en-US" dirty="0"/>
          </a:p>
          <a:p>
            <a:pPr marL="0" indent="0">
              <a:spcBef>
                <a:spcPts val="0"/>
              </a:spcBef>
              <a:buNone/>
            </a:pPr>
            <a:endParaRPr lang="en-US" dirty="0"/>
          </a:p>
          <a:p>
            <a:pPr marL="0" indent="0">
              <a:spcBef>
                <a:spcPts val="0"/>
              </a:spcBef>
              <a:buNone/>
            </a:pPr>
            <a:r>
              <a:rPr lang="en-US" dirty="0"/>
              <a:t> </a:t>
            </a:r>
          </a:p>
        </p:txBody>
      </p:sp>
      <p:sp>
        <p:nvSpPr>
          <p:cNvPr id="4" name="Content Placeholder 3"/>
          <p:cNvSpPr>
            <a:spLocks noGrp="1"/>
          </p:cNvSpPr>
          <p:nvPr>
            <p:ph sz="half" idx="2"/>
          </p:nvPr>
        </p:nvSpPr>
        <p:spPr>
          <a:xfrm>
            <a:off x="5181600" y="1748585"/>
            <a:ext cx="3785999" cy="5109415"/>
          </a:xfrm>
        </p:spPr>
        <p:txBody>
          <a:bodyPr>
            <a:noAutofit/>
          </a:bodyPr>
          <a:lstStyle/>
          <a:p>
            <a:pPr>
              <a:spcBef>
                <a:spcPts val="0"/>
              </a:spcBef>
              <a:buFont typeface="Wingdings" charset="2"/>
              <a:buChar char="u"/>
            </a:pPr>
            <a:r>
              <a:rPr lang="en-US" sz="2400" dirty="0" smtClean="0">
                <a:solidFill>
                  <a:srgbClr val="000000"/>
                </a:solidFill>
              </a:rPr>
              <a:t>Additional Programming:</a:t>
            </a:r>
          </a:p>
          <a:p>
            <a:pPr marL="0" indent="0">
              <a:spcBef>
                <a:spcPts val="0"/>
              </a:spcBef>
              <a:buNone/>
            </a:pPr>
            <a:endParaRPr lang="en-US" sz="2400" dirty="0" smtClean="0">
              <a:solidFill>
                <a:srgbClr val="000000"/>
              </a:solidFill>
            </a:endParaRPr>
          </a:p>
          <a:p>
            <a:pPr>
              <a:spcBef>
                <a:spcPts val="0"/>
              </a:spcBef>
              <a:buFont typeface="Wingdings" charset="2"/>
              <a:buChar char="u"/>
            </a:pPr>
            <a:r>
              <a:rPr lang="en-US" sz="2400" b="1" dirty="0" smtClean="0"/>
              <a:t>Apprenticeship</a:t>
            </a:r>
            <a:r>
              <a:rPr lang="en-US" sz="2400" dirty="0" smtClean="0"/>
              <a:t>s</a:t>
            </a:r>
            <a:r>
              <a:rPr lang="en-US" sz="2400" dirty="0"/>
              <a:t>: </a:t>
            </a:r>
            <a:r>
              <a:rPr lang="en-US" sz="2400" dirty="0" smtClean="0"/>
              <a:t>establishes </a:t>
            </a:r>
            <a:r>
              <a:rPr lang="en-US" sz="2400" dirty="0"/>
              <a:t>a programmatic pathway to support students pursuing apprenticeships – The Passport to Apprenticeship Opportunities program.  </a:t>
            </a:r>
          </a:p>
          <a:p>
            <a:pPr>
              <a:spcBef>
                <a:spcPts val="0"/>
              </a:spcBef>
              <a:buFont typeface="Wingdings" charset="2"/>
              <a:buChar char="u"/>
            </a:pPr>
            <a:endParaRPr lang="en-US" sz="2400" dirty="0">
              <a:solidFill>
                <a:srgbClr val="000000"/>
              </a:solidFill>
            </a:endParaRPr>
          </a:p>
        </p:txBody>
      </p:sp>
    </p:spTree>
    <p:extLst>
      <p:ext uri="{BB962C8B-B14F-4D97-AF65-F5344CB8AC3E}">
        <p14:creationId xmlns:p14="http://schemas.microsoft.com/office/powerpoint/2010/main" val="1237650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797859"/>
          </a:xfrm>
        </p:spPr>
        <p:txBody>
          <a:bodyPr/>
          <a:lstStyle/>
          <a:p>
            <a:r>
              <a:rPr lang="en-US" sz="2800" b="1" dirty="0" smtClean="0">
                <a:solidFill>
                  <a:srgbClr val="FFFF00"/>
                </a:solidFill>
                <a:latin typeface="Arial" panose="020B0604020202020204" pitchFamily="34" charset="0"/>
                <a:cs typeface="Arial" panose="020B0604020202020204" pitchFamily="34" charset="0"/>
              </a:rPr>
              <a:t>Passport Supportive Services </a:t>
            </a:r>
            <a:endParaRPr lang="en-US" sz="2800"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52400" y="1143001"/>
            <a:ext cx="4081230" cy="5105399"/>
          </a:xfrm>
        </p:spPr>
        <p:txBody>
          <a:bodyPr>
            <a:noAutofit/>
          </a:bodyPr>
          <a:lstStyle/>
          <a:p>
            <a:pPr marL="0" indent="0">
              <a:spcBef>
                <a:spcPts val="0"/>
              </a:spcBef>
              <a:buNone/>
            </a:pPr>
            <a:endParaRPr lang="en-US" sz="2400" dirty="0" smtClean="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400" dirty="0" smtClean="0">
                <a:solidFill>
                  <a:srgbClr val="0070C0"/>
                </a:solidFill>
                <a:latin typeface="Arial" panose="020B0604020202020204" pitchFamily="34" charset="0"/>
                <a:cs typeface="Arial" panose="020B0604020202020204" pitchFamily="34" charset="0"/>
              </a:rPr>
              <a:t>47 colleges have a Passport Viable plan.</a:t>
            </a:r>
          </a:p>
          <a:p>
            <a:pPr marL="0" indent="0">
              <a:spcBef>
                <a:spcPts val="0"/>
              </a:spcBef>
              <a:buNone/>
            </a:pPr>
            <a:endParaRPr lang="en-US" sz="2200" dirty="0" smtClean="0">
              <a:latin typeface="Arial" panose="020B0604020202020204" pitchFamily="34" charset="0"/>
              <a:cs typeface="Arial" panose="020B0604020202020204" pitchFamily="34" charset="0"/>
            </a:endParaRPr>
          </a:p>
          <a:p>
            <a:pPr marL="0" indent="0">
              <a:spcBef>
                <a:spcPts val="0"/>
              </a:spcBef>
              <a:buNone/>
            </a:pPr>
            <a:r>
              <a:rPr lang="en-US" sz="2200" dirty="0" smtClean="0">
                <a:latin typeface="Arial" panose="020B0604020202020204" pitchFamily="34" charset="0"/>
                <a:cs typeface="Arial" panose="020B0604020202020204" pitchFamily="34" charset="0"/>
              </a:rPr>
              <a:t>Supportive Services include:</a:t>
            </a:r>
            <a:endParaRPr lang="en-US" sz="2200" dirty="0">
              <a:latin typeface="Arial" panose="020B0604020202020204" pitchFamily="34" charset="0"/>
              <a:cs typeface="Arial" panose="020B0604020202020204" pitchFamily="34" charset="0"/>
            </a:endParaRPr>
          </a:p>
          <a:p>
            <a:pPr>
              <a:spcBef>
                <a:spcPts val="0"/>
              </a:spcBef>
              <a:buFont typeface="Wingdings" charset="2"/>
              <a:buChar char="u"/>
            </a:pPr>
            <a:r>
              <a:rPr lang="en-US" sz="2200" dirty="0" smtClean="0">
                <a:latin typeface="Arial" panose="020B0604020202020204" pitchFamily="34" charset="0"/>
                <a:cs typeface="Arial" panose="020B0604020202020204" pitchFamily="34" charset="0"/>
              </a:rPr>
              <a:t>Paid Tutors for Passport to College students </a:t>
            </a:r>
          </a:p>
          <a:p>
            <a:pPr>
              <a:spcBef>
                <a:spcPts val="0"/>
              </a:spcBef>
              <a:buFont typeface="Wingdings" charset="2"/>
              <a:buChar char="u"/>
            </a:pPr>
            <a:r>
              <a:rPr lang="en-US" sz="2200" dirty="0" smtClean="0">
                <a:latin typeface="Arial" panose="020B0604020202020204" pitchFamily="34" charset="0"/>
                <a:cs typeface="Arial" panose="020B0604020202020204" pitchFamily="34" charset="0"/>
              </a:rPr>
              <a:t>Private Computer lab for passport students</a:t>
            </a:r>
          </a:p>
          <a:p>
            <a:pPr>
              <a:spcBef>
                <a:spcPts val="0"/>
              </a:spcBef>
              <a:buFont typeface="Wingdings" charset="2"/>
              <a:buChar char="u"/>
            </a:pPr>
            <a:r>
              <a:rPr lang="en-US" sz="2200" dirty="0" smtClean="0">
                <a:latin typeface="Arial" panose="020B0604020202020204" pitchFamily="34" charset="0"/>
                <a:cs typeface="Arial" panose="020B0604020202020204" pitchFamily="34" charset="0"/>
              </a:rPr>
              <a:t>Lending library for textbooks, laptops, calculators, </a:t>
            </a:r>
          </a:p>
          <a:p>
            <a:pPr>
              <a:spcBef>
                <a:spcPts val="0"/>
              </a:spcBef>
              <a:buFont typeface="Wingdings" charset="2"/>
              <a:buChar char="u"/>
            </a:pPr>
            <a:r>
              <a:rPr lang="en-US" sz="2200" dirty="0" smtClean="0">
                <a:latin typeface="Arial" panose="020B0604020202020204" pitchFamily="34" charset="0"/>
                <a:cs typeface="Arial" panose="020B0604020202020204" pitchFamily="34" charset="0"/>
              </a:rPr>
              <a:t>Dorm room supplies</a:t>
            </a:r>
          </a:p>
          <a:p>
            <a:pPr>
              <a:spcBef>
                <a:spcPts val="0"/>
              </a:spcBef>
              <a:buFont typeface="Wingdings" charset="2"/>
              <a:buChar char="u"/>
            </a:pPr>
            <a:r>
              <a:rPr lang="en-US" sz="2200" dirty="0" smtClean="0">
                <a:latin typeface="Arial" panose="020B0604020202020204" pitchFamily="34" charset="0"/>
                <a:cs typeface="Arial" panose="020B0604020202020204" pitchFamily="34" charset="0"/>
              </a:rPr>
              <a:t>Transportation assistance</a:t>
            </a:r>
          </a:p>
          <a:p>
            <a:pPr>
              <a:spcBef>
                <a:spcPts val="0"/>
              </a:spcBef>
              <a:buFont typeface="Wingdings" charset="2"/>
              <a:buChar char="u"/>
            </a:pPr>
            <a:r>
              <a:rPr lang="en-US" sz="2200" dirty="0" smtClean="0">
                <a:latin typeface="Arial" panose="020B0604020202020204" pitchFamily="34" charset="0"/>
                <a:cs typeface="Arial" panose="020B0604020202020204" pitchFamily="34" charset="0"/>
              </a:rPr>
              <a:t>Food vouchers, care packages </a:t>
            </a:r>
          </a:p>
          <a:p>
            <a:pPr>
              <a:spcBef>
                <a:spcPts val="0"/>
              </a:spcBef>
              <a:buFont typeface="Wingdings" charset="2"/>
              <a:buChar char="u"/>
            </a:pPr>
            <a:endParaRPr lang="en-US" sz="2400" dirty="0">
              <a:solidFill>
                <a:srgbClr val="008000"/>
              </a:solidFill>
            </a:endParaRPr>
          </a:p>
          <a:p>
            <a:pPr>
              <a:spcBef>
                <a:spcPts val="0"/>
              </a:spcBef>
              <a:buFont typeface="Wingdings" charset="2"/>
              <a:buChar char="u"/>
            </a:pPr>
            <a:endParaRPr lang="en-US" dirty="0"/>
          </a:p>
          <a:p>
            <a:pPr>
              <a:spcBef>
                <a:spcPts val="0"/>
              </a:spcBef>
              <a:buFont typeface="Wingdings" charset="2"/>
              <a:buChar char="u"/>
            </a:pPr>
            <a:endParaRPr lang="en-US" dirty="0"/>
          </a:p>
          <a:p>
            <a:pPr>
              <a:spcBef>
                <a:spcPts val="0"/>
              </a:spcBef>
              <a:buFont typeface="Wingdings" charset="2"/>
              <a:buChar char="u"/>
            </a:pPr>
            <a:endParaRPr lang="en-US" dirty="0"/>
          </a:p>
          <a:p>
            <a:pPr marL="0" indent="0">
              <a:spcBef>
                <a:spcPts val="0"/>
              </a:spcBef>
              <a:buNone/>
            </a:pPr>
            <a:endParaRPr lang="en-US" dirty="0"/>
          </a:p>
          <a:p>
            <a:pPr marL="0" indent="0">
              <a:spcBef>
                <a:spcPts val="0"/>
              </a:spcBef>
              <a:buNone/>
            </a:pPr>
            <a:r>
              <a:rPr lang="en-US" dirty="0"/>
              <a:t> </a:t>
            </a:r>
          </a:p>
        </p:txBody>
      </p:sp>
      <p:sp>
        <p:nvSpPr>
          <p:cNvPr id="4" name="Content Placeholder 3"/>
          <p:cNvSpPr>
            <a:spLocks noGrp="1"/>
          </p:cNvSpPr>
          <p:nvPr>
            <p:ph sz="half" idx="2"/>
          </p:nvPr>
        </p:nvSpPr>
        <p:spPr>
          <a:xfrm>
            <a:off x="4233630" y="1748585"/>
            <a:ext cx="4733969" cy="4423615"/>
          </a:xfrm>
        </p:spPr>
        <p:txBody>
          <a:bodyPr>
            <a:noAutofit/>
          </a:bodyPr>
          <a:lstStyle/>
          <a:p>
            <a:pPr>
              <a:spcBef>
                <a:spcPts val="0"/>
              </a:spcBef>
              <a:buFont typeface="Wingdings" charset="2"/>
              <a:buChar char="u"/>
            </a:pPr>
            <a:r>
              <a:rPr lang="en-US" sz="2400" dirty="0" smtClean="0">
                <a:solidFill>
                  <a:srgbClr val="000000"/>
                </a:solidFill>
                <a:latin typeface="Arial" panose="020B0604020202020204" pitchFamily="34" charset="0"/>
                <a:cs typeface="Arial" panose="020B0604020202020204" pitchFamily="34" charset="0"/>
              </a:rPr>
              <a:t>Basic household needs, rent and childcare in summer </a:t>
            </a:r>
          </a:p>
          <a:p>
            <a:pPr>
              <a:spcBef>
                <a:spcPts val="0"/>
              </a:spcBef>
              <a:buFont typeface="Wingdings" charset="2"/>
              <a:buChar char="u"/>
            </a:pPr>
            <a:r>
              <a:rPr lang="en-US" sz="2400" dirty="0" smtClean="0">
                <a:solidFill>
                  <a:srgbClr val="000000"/>
                </a:solidFill>
                <a:latin typeface="Arial" panose="020B0604020202020204" pitchFamily="34" charset="0"/>
                <a:cs typeface="Arial" panose="020B0604020202020204" pitchFamily="34" charset="0"/>
              </a:rPr>
              <a:t>Medical expenses &amp; counseling costs</a:t>
            </a:r>
          </a:p>
          <a:p>
            <a:pPr>
              <a:spcBef>
                <a:spcPts val="0"/>
              </a:spcBef>
              <a:buFont typeface="Wingdings" charset="2"/>
              <a:buChar char="u"/>
            </a:pPr>
            <a:r>
              <a:rPr lang="en-US" sz="2400" dirty="0" smtClean="0">
                <a:solidFill>
                  <a:srgbClr val="000000"/>
                </a:solidFill>
                <a:latin typeface="Arial" panose="020B0604020202020204" pitchFamily="34" charset="0"/>
                <a:cs typeface="Arial" panose="020B0604020202020204" pitchFamily="34" charset="0"/>
              </a:rPr>
              <a:t>Graduation Expenses </a:t>
            </a:r>
          </a:p>
          <a:p>
            <a:pPr>
              <a:spcBef>
                <a:spcPts val="0"/>
              </a:spcBef>
              <a:buFont typeface="Wingdings" charset="2"/>
              <a:buChar char="u"/>
            </a:pPr>
            <a:r>
              <a:rPr lang="en-US" sz="2400" dirty="0" smtClean="0">
                <a:solidFill>
                  <a:srgbClr val="000000"/>
                </a:solidFill>
                <a:latin typeface="Arial" panose="020B0604020202020204" pitchFamily="34" charset="0"/>
                <a:cs typeface="Arial" panose="020B0604020202020204" pitchFamily="34" charset="0"/>
              </a:rPr>
              <a:t>Prepaid cell phone with minutes </a:t>
            </a:r>
          </a:p>
          <a:p>
            <a:pPr>
              <a:spcBef>
                <a:spcPts val="0"/>
              </a:spcBef>
              <a:buFont typeface="Wingdings" charset="2"/>
              <a:buChar char="u"/>
            </a:pPr>
            <a:r>
              <a:rPr lang="en-US" sz="2400" dirty="0" smtClean="0">
                <a:solidFill>
                  <a:srgbClr val="000000"/>
                </a:solidFill>
                <a:latin typeface="Arial" panose="020B0604020202020204" pitchFamily="34" charset="0"/>
                <a:cs typeface="Arial" panose="020B0604020202020204" pitchFamily="34" charset="0"/>
              </a:rPr>
              <a:t>Employment and internship </a:t>
            </a:r>
          </a:p>
          <a:p>
            <a:pPr>
              <a:spcBef>
                <a:spcPts val="0"/>
              </a:spcBef>
              <a:buFont typeface="Wingdings" charset="2"/>
              <a:buChar char="u"/>
            </a:pPr>
            <a:r>
              <a:rPr lang="en-US" sz="2400" dirty="0" smtClean="0">
                <a:solidFill>
                  <a:srgbClr val="000000"/>
                </a:solidFill>
                <a:latin typeface="Arial" panose="020B0604020202020204" pitchFamily="34" charset="0"/>
                <a:cs typeface="Arial" panose="020B0604020202020204" pitchFamily="34" charset="0"/>
              </a:rPr>
              <a:t>Tours of 4 year colleges</a:t>
            </a:r>
          </a:p>
          <a:p>
            <a:pPr>
              <a:spcBef>
                <a:spcPts val="0"/>
              </a:spcBef>
              <a:buFont typeface="Wingdings" charset="2"/>
              <a:buChar char="u"/>
            </a:pPr>
            <a:r>
              <a:rPr lang="en-US" sz="2400" dirty="0" smtClean="0">
                <a:solidFill>
                  <a:srgbClr val="000000"/>
                </a:solidFill>
                <a:latin typeface="Arial" panose="020B0604020202020204" pitchFamily="34" charset="0"/>
                <a:cs typeface="Arial" panose="020B0604020202020204" pitchFamily="34" charset="0"/>
              </a:rPr>
              <a:t>Incentives for students meeting quarterly goals</a:t>
            </a:r>
          </a:p>
          <a:p>
            <a:pPr>
              <a:spcBef>
                <a:spcPts val="0"/>
              </a:spcBef>
              <a:buFont typeface="Wingdings" charset="2"/>
              <a:buChar char="u"/>
            </a:pPr>
            <a:r>
              <a:rPr lang="en-US" sz="2400" dirty="0" smtClean="0">
                <a:solidFill>
                  <a:srgbClr val="000000"/>
                </a:solidFill>
                <a:latin typeface="Arial" panose="020B0604020202020204" pitchFamily="34" charset="0"/>
                <a:cs typeface="Arial" panose="020B0604020202020204" pitchFamily="34" charset="0"/>
              </a:rPr>
              <a:t>Peer mentoring program </a:t>
            </a:r>
            <a:endParaRPr lang="en-US" sz="2400" dirty="0">
              <a:solidFill>
                <a:srgbClr val="000000"/>
              </a:solidFill>
            </a:endParaRPr>
          </a:p>
          <a:p>
            <a:pPr marL="0" indent="0">
              <a:spcBef>
                <a:spcPts val="0"/>
              </a:spcBef>
              <a:buNone/>
            </a:pPr>
            <a:r>
              <a:rPr lang="en-US" sz="1600" dirty="0" smtClean="0">
                <a:solidFill>
                  <a:srgbClr val="000000"/>
                </a:solidFill>
                <a:latin typeface="Arial" panose="020B0604020202020204" pitchFamily="34" charset="0"/>
                <a:cs typeface="Arial" panose="020B0604020202020204" pitchFamily="34" charset="0"/>
                <a:hlinkClick r:id="rId3"/>
              </a:rPr>
              <a:t>https</a:t>
            </a:r>
            <a:r>
              <a:rPr lang="en-US" sz="1600" dirty="0">
                <a:solidFill>
                  <a:srgbClr val="000000"/>
                </a:solidFill>
                <a:latin typeface="Arial" panose="020B0604020202020204" pitchFamily="34" charset="0"/>
                <a:cs typeface="Arial" panose="020B0604020202020204" pitchFamily="34" charset="0"/>
                <a:hlinkClick r:id="rId3"/>
              </a:rPr>
              <a:t>://</a:t>
            </a:r>
            <a:r>
              <a:rPr lang="en-US" sz="1600" dirty="0" smtClean="0">
                <a:solidFill>
                  <a:srgbClr val="000000"/>
                </a:solidFill>
                <a:latin typeface="Arial" panose="020B0604020202020204" pitchFamily="34" charset="0"/>
                <a:cs typeface="Arial" panose="020B0604020202020204" pitchFamily="34" charset="0"/>
                <a:hlinkClick r:id="rId3"/>
              </a:rPr>
              <a:t>www.wsac.wa.gov/sites/default/files/2018.PassportGrantInformation.pdf</a:t>
            </a:r>
            <a:r>
              <a:rPr lang="en-US" sz="1600" dirty="0" smtClean="0">
                <a:solidFill>
                  <a:srgbClr val="000000"/>
                </a:solidFill>
                <a:latin typeface="Arial" panose="020B0604020202020204" pitchFamily="34" charset="0"/>
                <a:cs typeface="Arial" panose="020B0604020202020204" pitchFamily="34" charset="0"/>
              </a:rPr>
              <a:t> </a:t>
            </a: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76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6" y="464674"/>
            <a:ext cx="8289925" cy="718466"/>
          </a:xfrm>
        </p:spPr>
        <p:txBody>
          <a:bodyPr>
            <a:noAutofit/>
          </a:bodyPr>
          <a:lstStyle/>
          <a:p>
            <a:r>
              <a:rPr lang="en-US" sz="2800" b="1" dirty="0">
                <a:solidFill>
                  <a:srgbClr val="FFFF00"/>
                </a:solidFill>
                <a:latin typeface="Arial" panose="020B0604020202020204" pitchFamily="34" charset="0"/>
                <a:cs typeface="Arial" panose="020B0604020202020204" pitchFamily="34" charset="0"/>
              </a:rPr>
              <a:t>22 State Tuition Waiver Programs </a:t>
            </a:r>
            <a:br>
              <a:rPr lang="en-US" sz="2800" b="1" dirty="0">
                <a:solidFill>
                  <a:srgbClr val="FFFF00"/>
                </a:solidFill>
                <a:latin typeface="Arial" panose="020B0604020202020204" pitchFamily="34" charset="0"/>
                <a:cs typeface="Arial" panose="020B0604020202020204" pitchFamily="34" charset="0"/>
              </a:rPr>
            </a:br>
            <a:r>
              <a:rPr lang="en-US" sz="2800" b="1" dirty="0">
                <a:solidFill>
                  <a:srgbClr val="FFFF00"/>
                </a:solidFill>
                <a:latin typeface="Arial" panose="020B0604020202020204" pitchFamily="34" charset="0"/>
                <a:cs typeface="Arial" panose="020B0604020202020204" pitchFamily="34" charset="0"/>
              </a:rPr>
              <a:t>for Foster Youth </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2220" y="1565781"/>
            <a:ext cx="8209331" cy="4790569"/>
          </a:xfrm>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hlinkClick r:id="rId3"/>
            </a:endParaRPr>
          </a:p>
          <a:p>
            <a:pPr marL="0" indent="0">
              <a:buNone/>
            </a:pPr>
            <a:endParaRPr lang="en-US" dirty="0"/>
          </a:p>
          <a:p>
            <a:pPr marL="342900" lvl="1" indent="0">
              <a:buNone/>
            </a:pPr>
            <a:endParaRPr lang="en-US" sz="1100" u="sng" dirty="0">
              <a:solidFill>
                <a:srgbClr val="0070C0"/>
              </a:solidFill>
            </a:endParaRPr>
          </a:p>
          <a:p>
            <a:pPr marL="342900" lvl="1" indent="0">
              <a:buNone/>
            </a:pPr>
            <a:r>
              <a:rPr lang="en-US" sz="1100" dirty="0">
                <a:solidFill>
                  <a:srgbClr val="0070C0"/>
                </a:solidFill>
              </a:rPr>
              <a:t>					</a:t>
            </a:r>
            <a:r>
              <a:rPr lang="en-US" sz="1100" u="sng" dirty="0">
                <a:solidFill>
                  <a:srgbClr val="0070C0"/>
                </a:solidFill>
                <a:hlinkClick r:id="rId3"/>
              </a:rPr>
              <a:t>http://www.tipwaynestate.org/interactive-tuition-waiver-map.html</a:t>
            </a:r>
            <a:endParaRPr lang="en-US" sz="1100" u="sng" dirty="0">
              <a:solidFill>
                <a:srgbClr val="0070C0"/>
              </a:solidFill>
            </a:endParaRPr>
          </a:p>
          <a:p>
            <a:endParaRPr lang="en-US" dirty="0"/>
          </a:p>
        </p:txBody>
      </p:sp>
      <p:sp>
        <p:nvSpPr>
          <p:cNvPr id="4" name="Slide Number Placeholder 3"/>
          <p:cNvSpPr>
            <a:spLocks noGrp="1"/>
          </p:cNvSpPr>
          <p:nvPr>
            <p:ph type="sldNum" sz="quarter" idx="12"/>
          </p:nvPr>
        </p:nvSpPr>
        <p:spPr/>
        <p:txBody>
          <a:bodyPr/>
          <a:lstStyle/>
          <a:p>
            <a:fld id="{4398ACB1-3594-2B4B-9E64-61224948F801}" type="slidenum">
              <a:rPr lang="en-US" smtClean="0">
                <a:solidFill>
                  <a:prstClr val="black">
                    <a:lumMod val="50000"/>
                    <a:lumOff val="50000"/>
                  </a:prstClr>
                </a:solidFill>
              </a:rPr>
              <a:pPr/>
              <a:t>7</a:t>
            </a:fld>
            <a:endParaRPr lang="en-US" dirty="0">
              <a:solidFill>
                <a:prstClr val="black">
                  <a:lumMod val="50000"/>
                  <a:lumOff val="50000"/>
                </a:prstClr>
              </a:solidFill>
            </a:endParaRPr>
          </a:p>
        </p:txBody>
      </p:sp>
      <p:pic>
        <p:nvPicPr>
          <p:cNvPr id="5" name="Picture 4" descr="Waiver map.png"/>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45"/>
                    </a14:imgEffect>
                    <a14:imgEffect>
                      <a14:saturation sat="95000"/>
                    </a14:imgEffect>
                  </a14:imgLayer>
                </a14:imgProps>
              </a:ext>
              <a:ext uri="{28A0092B-C50C-407E-A947-70E740481C1C}">
                <a14:useLocalDpi xmlns:a14="http://schemas.microsoft.com/office/drawing/2010/main" val="0"/>
              </a:ext>
            </a:extLst>
          </a:blip>
          <a:srcRect t="5824" b="7839"/>
          <a:stretch/>
        </p:blipFill>
        <p:spPr>
          <a:xfrm>
            <a:off x="1033370" y="1752600"/>
            <a:ext cx="7348630" cy="4183296"/>
          </a:xfrm>
          <a:prstGeom prst="rect">
            <a:avLst/>
          </a:prstGeom>
        </p:spPr>
      </p:pic>
    </p:spTree>
    <p:extLst>
      <p:ext uri="{BB962C8B-B14F-4D97-AF65-F5344CB8AC3E}">
        <p14:creationId xmlns:p14="http://schemas.microsoft.com/office/powerpoint/2010/main" val="4216371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sz="2800" b="1" dirty="0">
                <a:solidFill>
                  <a:srgbClr val="FFFF00"/>
                </a:solidFill>
                <a:latin typeface="Arial"/>
                <a:cs typeface="Arial"/>
              </a:rPr>
              <a:t>Best Practices of Tuition Waivers</a:t>
            </a:r>
          </a:p>
        </p:txBody>
      </p:sp>
      <p:sp>
        <p:nvSpPr>
          <p:cNvPr id="6" name="Content Placeholder 5"/>
          <p:cNvSpPr>
            <a:spLocks noGrp="1"/>
          </p:cNvSpPr>
          <p:nvPr>
            <p:ph sz="half" idx="1"/>
          </p:nvPr>
        </p:nvSpPr>
        <p:spPr>
          <a:xfrm>
            <a:off x="152400" y="1981200"/>
            <a:ext cx="4238579" cy="4922961"/>
          </a:xfrm>
        </p:spPr>
        <p:txBody>
          <a:bodyPr>
            <a:normAutofit/>
          </a:bodyPr>
          <a:lstStyle/>
          <a:p>
            <a:pPr>
              <a:spcBef>
                <a:spcPts val="0"/>
              </a:spcBef>
              <a:buFont typeface="Wingdings" charset="2"/>
              <a:buChar char="²"/>
            </a:pPr>
            <a:r>
              <a:rPr lang="en-US" sz="2200" dirty="0">
                <a:latin typeface="Arial"/>
                <a:cs typeface="Arial"/>
              </a:rPr>
              <a:t>Allow Part-Time Status</a:t>
            </a:r>
          </a:p>
          <a:p>
            <a:pPr>
              <a:spcBef>
                <a:spcPts val="0"/>
              </a:spcBef>
              <a:buFont typeface="Wingdings" charset="2"/>
              <a:buChar char="²"/>
            </a:pPr>
            <a:r>
              <a:rPr lang="en-US" sz="2200" dirty="0">
                <a:latin typeface="Arial"/>
                <a:cs typeface="Arial"/>
              </a:rPr>
              <a:t>Siblings also eligible (MD)</a:t>
            </a:r>
          </a:p>
          <a:p>
            <a:pPr>
              <a:spcBef>
                <a:spcPts val="0"/>
              </a:spcBef>
              <a:buFont typeface="Wingdings" charset="2"/>
              <a:buChar char="²"/>
            </a:pPr>
            <a:r>
              <a:rPr lang="en-US" sz="2200" dirty="0">
                <a:latin typeface="Arial"/>
                <a:cs typeface="Arial"/>
              </a:rPr>
              <a:t>Expand eligibility to tribal children (OR)</a:t>
            </a:r>
          </a:p>
          <a:p>
            <a:pPr>
              <a:spcBef>
                <a:spcPts val="0"/>
              </a:spcBef>
              <a:buFont typeface="Wingdings" charset="2"/>
              <a:buChar char="²"/>
            </a:pPr>
            <a:r>
              <a:rPr lang="en-US" sz="2200" dirty="0">
                <a:latin typeface="Arial"/>
                <a:cs typeface="Arial"/>
              </a:rPr>
              <a:t>Expand eligibility for adoption and guardianship cases</a:t>
            </a:r>
          </a:p>
          <a:p>
            <a:pPr marL="0" indent="0">
              <a:spcBef>
                <a:spcPts val="0"/>
              </a:spcBef>
              <a:buNone/>
            </a:pPr>
            <a:endParaRPr lang="en-US" sz="2200" dirty="0">
              <a:latin typeface="Arial"/>
              <a:cs typeface="Arial"/>
            </a:endParaRPr>
          </a:p>
          <a:p>
            <a:pPr>
              <a:spcBef>
                <a:spcPts val="0"/>
              </a:spcBef>
              <a:buFont typeface="Wingdings" charset="2"/>
              <a:buChar char="²"/>
            </a:pPr>
            <a:r>
              <a:rPr lang="en-US" sz="2200" dirty="0">
                <a:solidFill>
                  <a:srgbClr val="FF0000"/>
                </a:solidFill>
                <a:latin typeface="Arial"/>
                <a:cs typeface="Arial"/>
              </a:rPr>
              <a:t>TX youth can use waiver indefinitely but must take a class by age 25</a:t>
            </a:r>
          </a:p>
          <a:p>
            <a:pPr>
              <a:spcBef>
                <a:spcPts val="0"/>
              </a:spcBef>
              <a:buFont typeface="Wingdings" charset="2"/>
              <a:buChar char="²"/>
            </a:pPr>
            <a:r>
              <a:rPr lang="en-US" sz="2200" dirty="0">
                <a:solidFill>
                  <a:srgbClr val="FF0000"/>
                </a:solidFill>
                <a:latin typeface="Arial"/>
                <a:cs typeface="Arial"/>
              </a:rPr>
              <a:t>CT covers tuition, fees, and room &amp; board out of state, (Up to $27,630)</a:t>
            </a:r>
          </a:p>
          <a:p>
            <a:endParaRPr lang="en-US" sz="8000" dirty="0">
              <a:solidFill>
                <a:srgbClr val="FF0000"/>
              </a:solidFill>
              <a:latin typeface="Arial"/>
              <a:cs typeface="Arial"/>
            </a:endParaRPr>
          </a:p>
          <a:p>
            <a:endParaRPr lang="en-US" sz="8000" dirty="0">
              <a:solidFill>
                <a:srgbClr val="FF0000"/>
              </a:solidFill>
              <a:latin typeface="Arial"/>
              <a:cs typeface="Arial"/>
            </a:endParaRPr>
          </a:p>
          <a:p>
            <a:endParaRPr lang="en-US" dirty="0"/>
          </a:p>
        </p:txBody>
      </p:sp>
      <p:sp>
        <p:nvSpPr>
          <p:cNvPr id="7" name="Content Placeholder 6"/>
          <p:cNvSpPr>
            <a:spLocks noGrp="1"/>
          </p:cNvSpPr>
          <p:nvPr>
            <p:ph sz="half" idx="2"/>
          </p:nvPr>
        </p:nvSpPr>
        <p:spPr>
          <a:xfrm>
            <a:off x="4507992" y="1968003"/>
            <a:ext cx="4636008" cy="4879665"/>
          </a:xfrm>
        </p:spPr>
        <p:txBody>
          <a:bodyPr>
            <a:normAutofit/>
          </a:bodyPr>
          <a:lstStyle/>
          <a:p>
            <a:pPr marL="0" indent="0">
              <a:spcBef>
                <a:spcPts val="0"/>
              </a:spcBef>
              <a:buNone/>
            </a:pPr>
            <a:r>
              <a:rPr lang="en-US" sz="2400" dirty="0">
                <a:solidFill>
                  <a:srgbClr val="0070C0"/>
                </a:solidFill>
                <a:latin typeface="Arial"/>
                <a:cs typeface="Arial"/>
              </a:rPr>
              <a:t>Recommendations</a:t>
            </a:r>
          </a:p>
          <a:p>
            <a:pPr marL="0" indent="0">
              <a:spcBef>
                <a:spcPts val="0"/>
              </a:spcBef>
              <a:buNone/>
            </a:pPr>
            <a:endParaRPr lang="en-US" sz="2000" dirty="0">
              <a:solidFill>
                <a:srgbClr val="FFFF00"/>
              </a:solidFill>
              <a:latin typeface="Arial"/>
              <a:cs typeface="Arial"/>
            </a:endParaRPr>
          </a:p>
          <a:p>
            <a:pPr>
              <a:spcBef>
                <a:spcPts val="0"/>
              </a:spcBef>
              <a:buFont typeface="Wingdings" charset="2"/>
              <a:buChar char="²"/>
            </a:pPr>
            <a:r>
              <a:rPr lang="en-US" sz="2200" dirty="0">
                <a:latin typeface="Arial"/>
                <a:cs typeface="Arial"/>
              </a:rPr>
              <a:t>No age limit for youth to apply</a:t>
            </a:r>
          </a:p>
          <a:p>
            <a:pPr>
              <a:spcBef>
                <a:spcPts val="0"/>
              </a:spcBef>
              <a:buFont typeface="Wingdings" charset="2"/>
              <a:buChar char="²"/>
            </a:pPr>
            <a:r>
              <a:rPr lang="en-US" sz="2200" dirty="0">
                <a:latin typeface="Arial"/>
                <a:cs typeface="Arial"/>
              </a:rPr>
              <a:t>No age for eligibility (ME&amp; WV)</a:t>
            </a:r>
          </a:p>
          <a:p>
            <a:pPr>
              <a:spcBef>
                <a:spcPts val="0"/>
              </a:spcBef>
              <a:buFont typeface="Wingdings" charset="2"/>
              <a:buChar char="²"/>
            </a:pPr>
            <a:r>
              <a:rPr lang="en-US" sz="2200" dirty="0">
                <a:latin typeface="Arial"/>
                <a:cs typeface="Arial"/>
              </a:rPr>
              <a:t>No time limit in foster care</a:t>
            </a:r>
          </a:p>
          <a:p>
            <a:pPr>
              <a:spcBef>
                <a:spcPts val="0"/>
              </a:spcBef>
              <a:buFont typeface="Wingdings" charset="2"/>
              <a:buChar char="²"/>
            </a:pPr>
            <a:r>
              <a:rPr lang="en-US" sz="2200" dirty="0">
                <a:latin typeface="Arial"/>
                <a:cs typeface="Arial"/>
              </a:rPr>
              <a:t>No restrictions on waiver use</a:t>
            </a:r>
          </a:p>
          <a:p>
            <a:pPr marL="0" indent="0">
              <a:buNone/>
            </a:pPr>
            <a:endParaRPr lang="en-US" sz="2200" dirty="0">
              <a:latin typeface="Arial"/>
              <a:cs typeface="Arial"/>
            </a:endParaRPr>
          </a:p>
          <a:p>
            <a:pPr marL="0" indent="0">
              <a:buNone/>
            </a:pPr>
            <a:endParaRPr lang="en-US" dirty="0"/>
          </a:p>
        </p:txBody>
      </p:sp>
    </p:spTree>
    <p:extLst>
      <p:ext uri="{BB962C8B-B14F-4D97-AF65-F5344CB8AC3E}">
        <p14:creationId xmlns:p14="http://schemas.microsoft.com/office/powerpoint/2010/main" val="1520424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874059"/>
          </a:xfrm>
        </p:spPr>
        <p:txBody>
          <a:bodyPr/>
          <a:lstStyle/>
          <a:p>
            <a:r>
              <a:rPr lang="en-US" sz="2800" b="1" dirty="0">
                <a:solidFill>
                  <a:srgbClr val="FFFF00"/>
                </a:solidFill>
                <a:latin typeface="Arial" panose="020B0604020202020204" pitchFamily="34" charset="0"/>
                <a:cs typeface="Arial" panose="020B0604020202020204" pitchFamily="34" charset="0"/>
              </a:rPr>
              <a:t>Texas Tuition Waiver </a:t>
            </a:r>
          </a:p>
        </p:txBody>
      </p:sp>
      <p:sp>
        <p:nvSpPr>
          <p:cNvPr id="5" name="Content Placeholder 4"/>
          <p:cNvSpPr>
            <a:spLocks noGrp="1"/>
          </p:cNvSpPr>
          <p:nvPr>
            <p:ph sz="half" idx="1"/>
          </p:nvPr>
        </p:nvSpPr>
        <p:spPr>
          <a:xfrm>
            <a:off x="152400" y="1447800"/>
            <a:ext cx="4114800" cy="4038600"/>
          </a:xfrm>
        </p:spPr>
        <p:txBody>
          <a:bodyPr>
            <a:normAutofit/>
          </a:bodyPr>
          <a:lstStyle/>
          <a:p>
            <a:pPr marL="0" indent="0">
              <a:buNone/>
            </a:pPr>
            <a:endParaRPr lang="en-US" sz="2000" dirty="0" smtClean="0">
              <a:solidFill>
                <a:schemeClr val="bg2">
                  <a:lumMod val="10000"/>
                </a:schemeClr>
              </a:solidFill>
              <a:latin typeface="Arial" panose="020B0604020202020204" pitchFamily="34" charset="0"/>
              <a:cs typeface="Arial" panose="020B0604020202020204" pitchFamily="34" charset="0"/>
            </a:endParaRPr>
          </a:p>
          <a:p>
            <a:pPr marL="0" indent="0">
              <a:buNone/>
            </a:pPr>
            <a:r>
              <a:rPr lang="en-US" sz="2000" dirty="0" smtClean="0">
                <a:solidFill>
                  <a:schemeClr val="bg2">
                    <a:lumMod val="10000"/>
                  </a:schemeClr>
                </a:solidFill>
                <a:latin typeface="Arial" panose="020B0604020202020204" pitchFamily="34" charset="0"/>
                <a:cs typeface="Arial" panose="020B0604020202020204" pitchFamily="34" charset="0"/>
              </a:rPr>
              <a:t>Only State to extend eligibility to </a:t>
            </a:r>
            <a:endParaRPr lang="en-US" sz="2000" dirty="0">
              <a:solidFill>
                <a:schemeClr val="bg2">
                  <a:lumMod val="10000"/>
                </a:schemeClr>
              </a:solidFill>
              <a:latin typeface="Arial" panose="020B0604020202020204" pitchFamily="34" charset="0"/>
              <a:cs typeface="Arial" panose="020B0604020202020204" pitchFamily="34" charset="0"/>
            </a:endParaRPr>
          </a:p>
          <a:p>
            <a:pPr>
              <a:buFont typeface="Wingdings" charset="2"/>
              <a:buChar char="ü"/>
            </a:pPr>
            <a:r>
              <a:rPr lang="en-US" sz="2000" dirty="0" smtClean="0">
                <a:solidFill>
                  <a:schemeClr val="bg2">
                    <a:lumMod val="10000"/>
                  </a:schemeClr>
                </a:solidFill>
                <a:latin typeface="Arial" panose="020B0604020202020204" pitchFamily="34" charset="0"/>
                <a:cs typeface="Arial" panose="020B0604020202020204" pitchFamily="34" charset="0"/>
              </a:rPr>
              <a:t>A </a:t>
            </a:r>
            <a:r>
              <a:rPr lang="en-US" sz="2000" dirty="0">
                <a:solidFill>
                  <a:schemeClr val="bg2">
                    <a:lumMod val="10000"/>
                  </a:schemeClr>
                </a:solidFill>
                <a:latin typeface="Arial" panose="020B0604020202020204" pitchFamily="34" charset="0"/>
                <a:cs typeface="Arial" panose="020B0604020202020204" pitchFamily="34" charset="0"/>
              </a:rPr>
              <a:t>child who exits TX conservatorship and </a:t>
            </a:r>
            <a:r>
              <a:rPr lang="en-US" sz="2000" b="1" dirty="0">
                <a:solidFill>
                  <a:schemeClr val="bg2">
                    <a:lumMod val="10000"/>
                  </a:schemeClr>
                </a:solidFill>
                <a:latin typeface="Arial" panose="020B0604020202020204" pitchFamily="34" charset="0"/>
                <a:cs typeface="Arial" panose="020B0604020202020204" pitchFamily="34" charset="0"/>
              </a:rPr>
              <a:t>returns to biological parent even after termination of parent’s rights </a:t>
            </a:r>
            <a:endParaRPr lang="en-US" sz="2000" b="1" dirty="0" smtClean="0">
              <a:solidFill>
                <a:schemeClr val="bg2">
                  <a:lumMod val="10000"/>
                </a:schemeClr>
              </a:solidFill>
              <a:latin typeface="Arial" panose="020B0604020202020204" pitchFamily="34" charset="0"/>
              <a:cs typeface="Arial" panose="020B0604020202020204" pitchFamily="34" charset="0"/>
            </a:endParaRPr>
          </a:p>
          <a:p>
            <a:pPr>
              <a:buFont typeface="Wingdings" charset="2"/>
              <a:buChar char="ü"/>
            </a:pPr>
            <a:r>
              <a:rPr lang="en-US" sz="2000" b="1" dirty="0">
                <a:solidFill>
                  <a:schemeClr val="bg2">
                    <a:lumMod val="10000"/>
                  </a:schemeClr>
                </a:solidFill>
                <a:latin typeface="Arial" panose="020B0604020202020204" pitchFamily="34" charset="0"/>
                <a:cs typeface="Arial" panose="020B0604020202020204" pitchFamily="34" charset="0"/>
              </a:rPr>
              <a:t>No Age limit once the waiver is activated before age 25. </a:t>
            </a:r>
            <a:r>
              <a:rPr lang="en-US" sz="2000" dirty="0" smtClean="0">
                <a:solidFill>
                  <a:schemeClr val="bg2">
                    <a:lumMod val="10000"/>
                  </a:schemeClr>
                </a:solidFill>
                <a:latin typeface="Arial" panose="020B0604020202020204" pitchFamily="34" charset="0"/>
                <a:cs typeface="Arial" panose="020B0604020202020204" pitchFamily="34" charset="0"/>
              </a:rPr>
              <a:t>Waiver can be used for graduate education. </a:t>
            </a:r>
            <a:endParaRPr lang="en-US" sz="2000" dirty="0">
              <a:solidFill>
                <a:schemeClr val="bg2">
                  <a:lumMod val="10000"/>
                </a:schemeClr>
              </a:solidFill>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4191000" y="1600200"/>
            <a:ext cx="4572000" cy="2971800"/>
          </a:xfrm>
        </p:spPr>
        <p:txBody>
          <a:bodyPr>
            <a:noAutofit/>
          </a:bodyPr>
          <a:lstStyle/>
          <a:p>
            <a:pPr marL="0" indent="0">
              <a:spcBef>
                <a:spcPts val="0"/>
              </a:spcBef>
              <a:buNone/>
            </a:pPr>
            <a:endParaRPr lang="en-US" dirty="0">
              <a:solidFill>
                <a:srgbClr val="FF0000"/>
              </a:solidFill>
            </a:endParaRPr>
          </a:p>
          <a:p>
            <a:pPr marL="0" indent="0" algn="r">
              <a:buNone/>
            </a:pPr>
            <a:endParaRPr lang="en-US" sz="2000" dirty="0" smtClean="0">
              <a:solidFill>
                <a:schemeClr val="bg2">
                  <a:lumMod val="10000"/>
                </a:schemeClr>
              </a:solidFill>
              <a:latin typeface="Arial" panose="020B0604020202020204" pitchFamily="34" charset="0"/>
              <a:cs typeface="Arial" panose="020B0604020202020204" pitchFamily="34" charset="0"/>
            </a:endParaRPr>
          </a:p>
          <a:p>
            <a:pPr marL="0" indent="0" algn="r">
              <a:buNone/>
            </a:pPr>
            <a:endParaRPr lang="en-US" sz="2000" dirty="0">
              <a:solidFill>
                <a:schemeClr val="bg2">
                  <a:lumMod val="10000"/>
                </a:schemeClr>
              </a:solidFill>
              <a:latin typeface="Arial" panose="020B0604020202020204" pitchFamily="34" charset="0"/>
              <a:cs typeface="Arial" panose="020B0604020202020204" pitchFamily="34" charset="0"/>
            </a:endParaRPr>
          </a:p>
          <a:p>
            <a:pPr marL="0" indent="0" algn="ctr">
              <a:buNone/>
            </a:pPr>
            <a:r>
              <a:rPr lang="en-US" sz="2000" dirty="0" smtClean="0">
                <a:solidFill>
                  <a:schemeClr val="bg2">
                    <a:lumMod val="10000"/>
                  </a:schemeClr>
                </a:solidFill>
                <a:latin typeface="Arial" panose="020B0604020202020204" pitchFamily="34" charset="0"/>
                <a:cs typeface="Arial" panose="020B0604020202020204" pitchFamily="34" charset="0"/>
              </a:rPr>
              <a:t>Any </a:t>
            </a:r>
            <a:r>
              <a:rPr lang="en-US" sz="2000" dirty="0">
                <a:solidFill>
                  <a:schemeClr val="bg2">
                    <a:lumMod val="10000"/>
                  </a:schemeClr>
                </a:solidFill>
                <a:latin typeface="Arial" panose="020B0604020202020204" pitchFamily="34" charset="0"/>
                <a:cs typeface="Arial" panose="020B0604020202020204" pitchFamily="34" charset="0"/>
              </a:rPr>
              <a:t>Student must Enroll in Waiver class </a:t>
            </a:r>
            <a:r>
              <a:rPr lang="en-US" sz="2000" dirty="0" smtClean="0">
                <a:solidFill>
                  <a:schemeClr val="bg2">
                    <a:lumMod val="10000"/>
                  </a:schemeClr>
                </a:solidFill>
                <a:latin typeface="Arial" panose="020B0604020202020204" pitchFamily="34" charset="0"/>
                <a:cs typeface="Arial" panose="020B0604020202020204" pitchFamily="34" charset="0"/>
              </a:rPr>
              <a:t>at any public university before </a:t>
            </a:r>
            <a:r>
              <a:rPr lang="en-US" sz="2000" dirty="0">
                <a:solidFill>
                  <a:schemeClr val="bg2">
                    <a:lumMod val="10000"/>
                  </a:schemeClr>
                </a:solidFill>
                <a:latin typeface="Arial" panose="020B0604020202020204" pitchFamily="34" charset="0"/>
                <a:cs typeface="Arial" panose="020B0604020202020204" pitchFamily="34" charset="0"/>
              </a:rPr>
              <a:t>25</a:t>
            </a:r>
            <a:r>
              <a:rPr lang="en-US" sz="2000" baseline="30000" dirty="0">
                <a:solidFill>
                  <a:schemeClr val="bg2">
                    <a:lumMod val="10000"/>
                  </a:schemeClr>
                </a:solidFill>
                <a:latin typeface="Arial" panose="020B0604020202020204" pitchFamily="34" charset="0"/>
                <a:cs typeface="Arial" panose="020B0604020202020204" pitchFamily="34" charset="0"/>
              </a:rPr>
              <a:t>th</a:t>
            </a:r>
            <a:r>
              <a:rPr lang="en-US" sz="2000" dirty="0">
                <a:solidFill>
                  <a:schemeClr val="bg2">
                    <a:lumMod val="10000"/>
                  </a:schemeClr>
                </a:solidFill>
                <a:latin typeface="Arial" panose="020B0604020202020204" pitchFamily="34" charset="0"/>
                <a:cs typeface="Arial" panose="020B0604020202020204" pitchFamily="34" charset="0"/>
              </a:rPr>
              <a:t> birthday to access waiver</a:t>
            </a:r>
          </a:p>
          <a:p>
            <a:pPr marL="0" indent="0" algn="r">
              <a:buNone/>
            </a:pPr>
            <a:endParaRPr lang="en-US" sz="3200" dirty="0" smtClean="0">
              <a:solidFill>
                <a:schemeClr val="bg2">
                  <a:lumMod val="10000"/>
                </a:schemeClr>
              </a:solidFill>
              <a:latin typeface="Arial" panose="020B0604020202020204" pitchFamily="34" charset="0"/>
              <a:cs typeface="Arial" panose="020B0604020202020204" pitchFamily="34" charset="0"/>
            </a:endParaRPr>
          </a:p>
          <a:p>
            <a:pPr marL="0" indent="0" algn="r">
              <a:buNone/>
            </a:pPr>
            <a:r>
              <a:rPr lang="en-US" sz="3200" b="1" dirty="0" smtClean="0">
                <a:solidFill>
                  <a:schemeClr val="bg2">
                    <a:lumMod val="10000"/>
                  </a:schemeClr>
                </a:solidFill>
                <a:latin typeface="Arial" panose="020B0604020202020204" pitchFamily="34" charset="0"/>
                <a:cs typeface="Arial" panose="020B0604020202020204" pitchFamily="34" charset="0"/>
              </a:rPr>
              <a:t> </a:t>
            </a:r>
          </a:p>
          <a:p>
            <a:pPr marL="0" indent="0">
              <a:spcBef>
                <a:spcPts val="0"/>
              </a:spcBef>
              <a:buNone/>
            </a:pPr>
            <a:endParaRPr lang="en-US" dirty="0">
              <a:solidFill>
                <a:srgbClr val="FF0000"/>
              </a:solidFill>
            </a:endParaRPr>
          </a:p>
          <a:p>
            <a:pPr marL="0" indent="0">
              <a:spcBef>
                <a:spcPts val="0"/>
              </a:spcBef>
              <a:buNone/>
            </a:pPr>
            <a:endParaRPr lang="en-US" dirty="0">
              <a:solidFill>
                <a:srgbClr val="FF0000"/>
              </a:solidFill>
            </a:endParaRPr>
          </a:p>
          <a:p>
            <a:pPr marL="0" indent="0">
              <a:spcBef>
                <a:spcPts val="0"/>
              </a:spcBef>
              <a:buNone/>
            </a:pPr>
            <a:endParaRPr lang="en-US" dirty="0">
              <a:solidFill>
                <a:srgbClr val="FF0000"/>
              </a:solidFill>
            </a:endParaRPr>
          </a:p>
          <a:p>
            <a:pPr marL="0" indent="0">
              <a:spcBef>
                <a:spcPts val="0"/>
              </a:spcBef>
              <a:buNone/>
            </a:pPr>
            <a:endParaRPr lang="en-US" dirty="0">
              <a:solidFill>
                <a:srgbClr val="FF0000"/>
              </a:solidFill>
            </a:endParaRPr>
          </a:p>
          <a:p>
            <a:pPr>
              <a:spcBef>
                <a:spcPts val="0"/>
              </a:spcBef>
              <a:buFont typeface="Wingdings" charset="2"/>
              <a:buChar char="u"/>
            </a:pPr>
            <a:endParaRPr lang="en-US" sz="2400" dirty="0"/>
          </a:p>
          <a:p>
            <a:pPr>
              <a:spcBef>
                <a:spcPts val="0"/>
              </a:spcBef>
              <a:buFont typeface="Wingdings" charset="2"/>
              <a:buChar char="u"/>
            </a:pPr>
            <a:endParaRPr lang="en-US" sz="2400" dirty="0"/>
          </a:p>
          <a:p>
            <a:pPr>
              <a:spcBef>
                <a:spcPts val="0"/>
              </a:spcBef>
              <a:buFont typeface="Wingdings" charset="2"/>
              <a:buChar char="u"/>
            </a:pPr>
            <a:endParaRPr lang="en-US" sz="2400" dirty="0"/>
          </a:p>
          <a:p>
            <a:pPr>
              <a:spcBef>
                <a:spcPts val="0"/>
              </a:spcBef>
              <a:buFont typeface="Wingdings" charset="2"/>
              <a:buChar char="u"/>
            </a:pPr>
            <a:endParaRPr lang="en-US" sz="2400" dirty="0"/>
          </a:p>
          <a:p>
            <a:pPr>
              <a:spcBef>
                <a:spcPts val="0"/>
              </a:spcBef>
              <a:buFont typeface="Wingdings" charset="2"/>
              <a:buChar char="u"/>
            </a:pPr>
            <a:endParaRPr lang="en-US" sz="2400" dirty="0"/>
          </a:p>
          <a:p>
            <a:pPr>
              <a:spcBef>
                <a:spcPts val="0"/>
              </a:spcBef>
              <a:buFont typeface="Wingdings" charset="2"/>
              <a:buChar char="u"/>
            </a:pPr>
            <a:endParaRPr lang="en-US" sz="2400" dirty="0"/>
          </a:p>
          <a:p>
            <a:pPr>
              <a:spcBef>
                <a:spcPts val="0"/>
              </a:spcBef>
              <a:buFont typeface="Wingdings" charset="2"/>
              <a:buChar char="u"/>
            </a:pPr>
            <a:endParaRPr lang="en-US" sz="2400" dirty="0"/>
          </a:p>
          <a:p>
            <a:pPr>
              <a:spcBef>
                <a:spcPts val="0"/>
              </a:spcBef>
              <a:buFont typeface="Wingdings" charset="2"/>
              <a:buChar char="u"/>
            </a:pPr>
            <a:r>
              <a:rPr lang="en-US" sz="2400" dirty="0"/>
              <a:t>The undergraduate student must access the tuition and fee waiver  prior to the age of 25.</a:t>
            </a:r>
          </a:p>
          <a:p>
            <a:pPr marL="0" indent="0">
              <a:spcBef>
                <a:spcPts val="0"/>
              </a:spcBef>
              <a:buNone/>
            </a:pPr>
            <a:endParaRPr lang="en-US" dirty="0">
              <a:solidFill>
                <a:schemeClr val="tx1"/>
              </a:solidFill>
            </a:endParaRPr>
          </a:p>
        </p:txBody>
      </p:sp>
      <p:sp>
        <p:nvSpPr>
          <p:cNvPr id="6" name="TextBox 5"/>
          <p:cNvSpPr txBox="1"/>
          <p:nvPr/>
        </p:nvSpPr>
        <p:spPr>
          <a:xfrm>
            <a:off x="304800" y="5486400"/>
            <a:ext cx="7924800" cy="923330"/>
          </a:xfrm>
          <a:prstGeom prst="rect">
            <a:avLst/>
          </a:prstGeom>
          <a:noFill/>
        </p:spPr>
        <p:txBody>
          <a:bodyPr wrap="square" rtlCol="0">
            <a:spAutoFit/>
          </a:bodyPr>
          <a:lstStyle/>
          <a:p>
            <a:r>
              <a:rPr lang="en-US" dirty="0" smtClean="0">
                <a:solidFill>
                  <a:srgbClr val="000000"/>
                </a:solidFill>
                <a:hlinkClick r:id="rId3"/>
              </a:rPr>
              <a:t>Texas </a:t>
            </a:r>
          </a:p>
          <a:p>
            <a:r>
              <a:rPr lang="en-US" dirty="0" smtClean="0">
                <a:hlinkClick r:id="rId3"/>
              </a:rPr>
              <a:t>https</a:t>
            </a:r>
            <a:r>
              <a:rPr lang="en-US" dirty="0">
                <a:hlinkClick r:id="rId3"/>
              </a:rPr>
              <a:t>://www.dfps.state.tx.us/Child_Protection/Youth_and_Young_Adults/Post_Secondary_Education/college_tuition_waiver.asp</a:t>
            </a:r>
            <a:r>
              <a:rPr lang="en-US" dirty="0"/>
              <a:t> </a:t>
            </a:r>
          </a:p>
        </p:txBody>
      </p:sp>
    </p:spTree>
    <p:extLst>
      <p:ext uri="{BB962C8B-B14F-4D97-AF65-F5344CB8AC3E}">
        <p14:creationId xmlns:p14="http://schemas.microsoft.com/office/powerpoint/2010/main" val="8589112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4343A1DAA6DC41BC857E39EAB7076D" ma:contentTypeVersion="8" ma:contentTypeDescription="Create a new document." ma:contentTypeScope="" ma:versionID="60efd07622ef2d7b4a5598d5d9d86128">
  <xsd:schema xmlns:xsd="http://www.w3.org/2001/XMLSchema" xmlns:xs="http://www.w3.org/2001/XMLSchema" xmlns:p="http://schemas.microsoft.com/office/2006/metadata/properties" xmlns:ns2="c1608fc5-614a-42b4-b87b-60122d6ecb50" xmlns:ns3="56940eac-2416-4bc0-b100-43b01a78c2c3" targetNamespace="http://schemas.microsoft.com/office/2006/metadata/properties" ma:root="true" ma:fieldsID="023b6c7de0878330aa65cfb0af18207a" ns2:_="" ns3:_="">
    <xsd:import namespace="c1608fc5-614a-42b4-b87b-60122d6ecb50"/>
    <xsd:import namespace="56940eac-2416-4bc0-b100-43b01a78c2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608fc5-614a-42b4-b87b-60122d6ecb5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940eac-2416-4bc0-b100-43b01a78c2c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A32DE7-8B50-4B3D-B40C-4CF396C2F937}"/>
</file>

<file path=customXml/itemProps2.xml><?xml version="1.0" encoding="utf-8"?>
<ds:datastoreItem xmlns:ds="http://schemas.openxmlformats.org/officeDocument/2006/customXml" ds:itemID="{BD755015-8A13-446A-880A-EFE6576AA112}"/>
</file>

<file path=customXml/itemProps3.xml><?xml version="1.0" encoding="utf-8"?>
<ds:datastoreItem xmlns:ds="http://schemas.openxmlformats.org/officeDocument/2006/customXml" ds:itemID="{5B442A00-9C51-4D76-933B-3EC303A19365}"/>
</file>

<file path=docProps/app.xml><?xml version="1.0" encoding="utf-8"?>
<Properties xmlns="http://schemas.openxmlformats.org/officeDocument/2006/extended-properties" xmlns:vt="http://schemas.openxmlformats.org/officeDocument/2006/docPropsVTypes">
  <Template/>
  <TotalTime>10981</TotalTime>
  <Words>3148</Words>
  <Application>Microsoft Office PowerPoint</Application>
  <PresentationFormat>On-screen Show (4:3)</PresentationFormat>
  <Paragraphs>500</Paragraphs>
  <Slides>27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MS PGothic</vt:lpstr>
      <vt:lpstr>MS PGothic</vt:lpstr>
      <vt:lpstr>Arial</vt:lpstr>
      <vt:lpstr>Calibri</vt:lpstr>
      <vt:lpstr>Calisto MT</vt:lpstr>
      <vt:lpstr>Times New Roman</vt:lpstr>
      <vt:lpstr>Wingdings</vt:lpstr>
      <vt:lpstr>Genesis</vt:lpstr>
      <vt:lpstr>       </vt:lpstr>
      <vt:lpstr>How many youth in foster care pursue post-secondary education? </vt:lpstr>
      <vt:lpstr> Challenges Faced by Youth in Care</vt:lpstr>
      <vt:lpstr>Passport to College Scholarship</vt:lpstr>
      <vt:lpstr>Passport to College Scholarship</vt:lpstr>
      <vt:lpstr>Passport Supportive Services </vt:lpstr>
      <vt:lpstr>22 State Tuition Waiver Programs  for Foster Youth  </vt:lpstr>
      <vt:lpstr>Best Practices of Tuition Waivers</vt:lpstr>
      <vt:lpstr>Texas Tuition Waiver </vt:lpstr>
      <vt:lpstr>Connecticut Post Secondary Education  Assistance </vt:lpstr>
      <vt:lpstr>Maryland  Tuition Waiver </vt:lpstr>
      <vt:lpstr>History of Tuition Waivers</vt:lpstr>
      <vt:lpstr>               BiPartisan Support of Tuition Waivers</vt:lpstr>
      <vt:lpstr>Number of Waivers &amp; Cost in 2014 </vt:lpstr>
      <vt:lpstr>Age &amp; Time in Care Requirements</vt:lpstr>
      <vt:lpstr>Age for Waiver Application</vt:lpstr>
      <vt:lpstr>Implications for Policy &amp; Practice</vt:lpstr>
      <vt:lpstr>HR 253 Family First Prevention Services Act of 2017 HR 2847 Improving Services for Older Youth in  Foster Care Act </vt:lpstr>
      <vt:lpstr>S. 1795/HR 3740 (115th)       Higher Education Access and Success for    Homeless and Foster Youth Act </vt:lpstr>
      <vt:lpstr>S. 1795/HR 3740 (115th) Higher Education Access and Success for Homeless and Foster Youth Act </vt:lpstr>
      <vt:lpstr>HR 3742/S 1792 Fostering Success in Higher Education Act of 2017</vt:lpstr>
      <vt:lpstr>PowerPoint Presentation</vt:lpstr>
      <vt:lpstr>Identifying Foster Care students through the  FAFSA  Independent Status</vt:lpstr>
      <vt:lpstr>Citations </vt:lpstr>
      <vt:lpstr>Federal References</vt:lpstr>
      <vt:lpstr>Foster Care Extension to 21 </vt:lpstr>
      <vt:lpstr>Thank You!!!</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Windows User</dc:creator>
  <cp:lastModifiedBy>Angelique Day</cp:lastModifiedBy>
  <cp:revision>142</cp:revision>
  <cp:lastPrinted>2017-03-30T21:29:43Z</cp:lastPrinted>
  <dcterms:created xsi:type="dcterms:W3CDTF">2017-03-30T17:52:02Z</dcterms:created>
  <dcterms:modified xsi:type="dcterms:W3CDTF">2018-05-03T06:28:32Z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0x0101005B4343A1DAA6DC41BC857E39EAB7076D</vt:lpwstr>
  </property>
</Properties>
</file>